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7" r:id="rId2"/>
    <p:sldId id="266" r:id="rId3"/>
    <p:sldId id="262" r:id="rId4"/>
    <p:sldId id="263" r:id="rId5"/>
    <p:sldId id="261" r:id="rId6"/>
    <p:sldId id="258" r:id="rId7"/>
    <p:sldId id="267" r:id="rId8"/>
    <p:sldId id="264" r:id="rId9"/>
    <p:sldId id="268" r:id="rId10"/>
    <p:sldId id="256" r:id="rId11"/>
    <p:sldId id="259" r:id="rId12"/>
    <p:sldId id="282" r:id="rId13"/>
    <p:sldId id="270" r:id="rId14"/>
    <p:sldId id="269" r:id="rId15"/>
    <p:sldId id="265" r:id="rId16"/>
    <p:sldId id="271" r:id="rId17"/>
    <p:sldId id="272" r:id="rId18"/>
    <p:sldId id="275" r:id="rId19"/>
    <p:sldId id="274" r:id="rId20"/>
    <p:sldId id="276" r:id="rId21"/>
    <p:sldId id="278" r:id="rId22"/>
    <p:sldId id="279" r:id="rId23"/>
    <p:sldId id="280" r:id="rId24"/>
    <p:sldId id="281" r:id="rId25"/>
    <p:sldId id="260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7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0"/>
    <p:restoredTop sz="94679"/>
  </p:normalViewPr>
  <p:slideViewPr>
    <p:cSldViewPr snapToGrid="0">
      <p:cViewPr varScale="1">
        <p:scale>
          <a:sx n="156" d="100"/>
          <a:sy n="156" d="100"/>
        </p:scale>
        <p:origin x="19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0FF4D-8A04-FE44-A100-ACB91C90391D}" type="doc">
      <dgm:prSet loTypeId="urn:microsoft.com/office/officeart/2005/8/layout/defaul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PT"/>
        </a:p>
      </dgm:t>
    </dgm:pt>
    <dgm:pt modelId="{74F0F964-3856-404E-A969-DE83A2FD6033}">
      <dgm:prSet phldrT="[Texto]" custT="1"/>
      <dgm:spPr/>
      <dgm:t>
        <a:bodyPr/>
        <a:lstStyle/>
        <a:p>
          <a:r>
            <a:rPr lang="pt-PT" sz="1400" b="1"/>
            <a:t>FAMÍLIA</a:t>
          </a:r>
          <a:endParaRPr lang="pt-PT" sz="1400" b="1" dirty="0"/>
        </a:p>
      </dgm:t>
    </dgm:pt>
    <dgm:pt modelId="{98700FD3-97C7-4C47-ABDB-803650DD7523}" type="parTrans" cxnId="{526216C6-EDAC-2048-B15F-48DCEC8C03E4}">
      <dgm:prSet/>
      <dgm:spPr/>
      <dgm:t>
        <a:bodyPr/>
        <a:lstStyle/>
        <a:p>
          <a:endParaRPr lang="pt-PT" sz="1800" b="1">
            <a:solidFill>
              <a:schemeClr val="accent1">
                <a:lumMod val="50000"/>
              </a:schemeClr>
            </a:solidFill>
          </a:endParaRPr>
        </a:p>
      </dgm:t>
    </dgm:pt>
    <dgm:pt modelId="{9FEB5D7D-1BE6-E943-9F4C-F63BA08CC7D0}" type="sibTrans" cxnId="{526216C6-EDAC-2048-B15F-48DCEC8C03E4}">
      <dgm:prSet/>
      <dgm:spPr/>
      <dgm:t>
        <a:bodyPr/>
        <a:lstStyle/>
        <a:p>
          <a:endParaRPr lang="pt-PT" sz="1800" b="1">
            <a:solidFill>
              <a:schemeClr val="accent1">
                <a:lumMod val="50000"/>
              </a:schemeClr>
            </a:solidFill>
          </a:endParaRPr>
        </a:p>
      </dgm:t>
    </dgm:pt>
    <dgm:pt modelId="{AD3CEBD0-A94B-8244-A34F-B1DBC2A13350}">
      <dgm:prSet phldrT="[Texto]" custT="1"/>
      <dgm:spPr/>
      <dgm:t>
        <a:bodyPr/>
        <a:lstStyle/>
        <a:p>
          <a:r>
            <a:rPr lang="pt-PT" sz="1400" b="1"/>
            <a:t>COMUNICAÇÃO</a:t>
          </a:r>
          <a:endParaRPr lang="pt-PT" sz="1400" b="1" dirty="0"/>
        </a:p>
      </dgm:t>
    </dgm:pt>
    <dgm:pt modelId="{EB752651-11BA-1B45-9C0C-E04EB88E48D3}" type="parTrans" cxnId="{49F438B5-B6AC-4348-8BEB-9BCB529437FB}">
      <dgm:prSet/>
      <dgm:spPr/>
      <dgm:t>
        <a:bodyPr/>
        <a:lstStyle/>
        <a:p>
          <a:endParaRPr lang="pt-PT" sz="1800" b="1">
            <a:solidFill>
              <a:schemeClr val="accent1">
                <a:lumMod val="50000"/>
              </a:schemeClr>
            </a:solidFill>
          </a:endParaRPr>
        </a:p>
      </dgm:t>
    </dgm:pt>
    <dgm:pt modelId="{7CA08792-2C28-E74A-8383-A0F63C7FC24A}" type="sibTrans" cxnId="{49F438B5-B6AC-4348-8BEB-9BCB529437FB}">
      <dgm:prSet/>
      <dgm:spPr/>
      <dgm:t>
        <a:bodyPr/>
        <a:lstStyle/>
        <a:p>
          <a:endParaRPr lang="pt-PT" sz="1800" b="1">
            <a:solidFill>
              <a:schemeClr val="accent1">
                <a:lumMod val="50000"/>
              </a:schemeClr>
            </a:solidFill>
          </a:endParaRPr>
        </a:p>
      </dgm:t>
    </dgm:pt>
    <dgm:pt modelId="{4A442DE9-4E4F-4D4E-BC75-BDB342B5E916}">
      <dgm:prSet phldrT="[Texto]" custT="1"/>
      <dgm:spPr/>
      <dgm:t>
        <a:bodyPr/>
        <a:lstStyle/>
        <a:p>
          <a:r>
            <a:rPr lang="pt-PT" sz="1400" b="1"/>
            <a:t>SUSTENTABILIDADE ECLESIAL</a:t>
          </a:r>
          <a:endParaRPr lang="pt-PT" sz="1400" b="1" dirty="0"/>
        </a:p>
      </dgm:t>
    </dgm:pt>
    <dgm:pt modelId="{B0C9D22B-A17E-E447-A7BA-3446B471B9A7}" type="parTrans" cxnId="{73FD8E24-A802-9D47-A362-85BF67537006}">
      <dgm:prSet/>
      <dgm:spPr/>
      <dgm:t>
        <a:bodyPr/>
        <a:lstStyle/>
        <a:p>
          <a:endParaRPr lang="pt-PT" sz="1800" b="1">
            <a:solidFill>
              <a:schemeClr val="accent1">
                <a:lumMod val="50000"/>
              </a:schemeClr>
            </a:solidFill>
          </a:endParaRPr>
        </a:p>
      </dgm:t>
    </dgm:pt>
    <dgm:pt modelId="{1DD6F585-F4EB-4740-A237-301745CB8118}" type="sibTrans" cxnId="{73FD8E24-A802-9D47-A362-85BF67537006}">
      <dgm:prSet/>
      <dgm:spPr/>
      <dgm:t>
        <a:bodyPr/>
        <a:lstStyle/>
        <a:p>
          <a:endParaRPr lang="pt-PT" sz="1800" b="1">
            <a:solidFill>
              <a:schemeClr val="accent1">
                <a:lumMod val="50000"/>
              </a:schemeClr>
            </a:solidFill>
          </a:endParaRPr>
        </a:p>
      </dgm:t>
    </dgm:pt>
    <dgm:pt modelId="{424AA056-693B-BB45-8C41-43308E57919C}">
      <dgm:prSet custT="1"/>
      <dgm:spPr/>
      <dgm:t>
        <a:bodyPr/>
        <a:lstStyle/>
        <a:p>
          <a:r>
            <a:rPr lang="pt-PT" sz="1400" b="1"/>
            <a:t>MINISTÉRIOS</a:t>
          </a:r>
        </a:p>
        <a:p>
          <a:r>
            <a:rPr lang="pt-PT" sz="1400" b="1"/>
            <a:t>E SERVIÇOS</a:t>
          </a:r>
          <a:endParaRPr lang="pt-PT" sz="1400" b="1" dirty="0"/>
        </a:p>
      </dgm:t>
    </dgm:pt>
    <dgm:pt modelId="{03A31F7B-03DB-EE44-AD1E-CB44DEEC96E2}" type="parTrans" cxnId="{99EE67A5-ACB9-1D48-886A-C90CEA0EC7AB}">
      <dgm:prSet/>
      <dgm:spPr/>
      <dgm:t>
        <a:bodyPr/>
        <a:lstStyle/>
        <a:p>
          <a:endParaRPr lang="pt-PT" sz="1800" b="1">
            <a:solidFill>
              <a:schemeClr val="accent1">
                <a:lumMod val="50000"/>
              </a:schemeClr>
            </a:solidFill>
          </a:endParaRPr>
        </a:p>
      </dgm:t>
    </dgm:pt>
    <dgm:pt modelId="{0043117E-ED4F-2F4B-8345-85AFF4114008}" type="sibTrans" cxnId="{99EE67A5-ACB9-1D48-886A-C90CEA0EC7AB}">
      <dgm:prSet/>
      <dgm:spPr/>
      <dgm:t>
        <a:bodyPr/>
        <a:lstStyle/>
        <a:p>
          <a:endParaRPr lang="pt-PT" sz="1800" b="1">
            <a:solidFill>
              <a:schemeClr val="accent1">
                <a:lumMod val="50000"/>
              </a:schemeClr>
            </a:solidFill>
          </a:endParaRPr>
        </a:p>
      </dgm:t>
    </dgm:pt>
    <dgm:pt modelId="{224A6DE1-C198-DE46-891E-F9A4AA01AE46}">
      <dgm:prSet custT="1"/>
      <dgm:spPr/>
      <dgm:t>
        <a:bodyPr/>
        <a:lstStyle/>
        <a:p>
          <a:r>
            <a:rPr lang="pt-PT" sz="1400" b="1"/>
            <a:t>AÇÃO CARITATIVA</a:t>
          </a:r>
        </a:p>
        <a:p>
          <a:r>
            <a:rPr lang="pt-PT" sz="1400" b="1"/>
            <a:t>E SOCIAL</a:t>
          </a:r>
          <a:endParaRPr lang="pt-PT" sz="1400" b="1" dirty="0"/>
        </a:p>
      </dgm:t>
    </dgm:pt>
    <dgm:pt modelId="{2AB08828-C4E6-574F-A3FC-BE6DD8B014AB}" type="parTrans" cxnId="{419590CE-3369-0341-A366-E0BF74AEC80D}">
      <dgm:prSet/>
      <dgm:spPr/>
      <dgm:t>
        <a:bodyPr/>
        <a:lstStyle/>
        <a:p>
          <a:endParaRPr lang="pt-PT" sz="1800" b="1">
            <a:solidFill>
              <a:schemeClr val="accent1">
                <a:lumMod val="50000"/>
              </a:schemeClr>
            </a:solidFill>
          </a:endParaRPr>
        </a:p>
      </dgm:t>
    </dgm:pt>
    <dgm:pt modelId="{02B65155-7E6C-E94B-89D5-4C003DCBF463}" type="sibTrans" cxnId="{419590CE-3369-0341-A366-E0BF74AEC80D}">
      <dgm:prSet/>
      <dgm:spPr/>
      <dgm:t>
        <a:bodyPr/>
        <a:lstStyle/>
        <a:p>
          <a:endParaRPr lang="pt-PT" sz="1800" b="1">
            <a:solidFill>
              <a:schemeClr val="accent1">
                <a:lumMod val="50000"/>
              </a:schemeClr>
            </a:solidFill>
          </a:endParaRPr>
        </a:p>
      </dgm:t>
    </dgm:pt>
    <dgm:pt modelId="{6BEC4880-2A32-AD44-9C08-5DBECD1CA626}">
      <dgm:prSet custT="1"/>
      <dgm:spPr/>
      <dgm:t>
        <a:bodyPr/>
        <a:lstStyle/>
        <a:p>
          <a:r>
            <a:rPr lang="pt-PT" sz="1400" b="1"/>
            <a:t>JOVENS</a:t>
          </a:r>
          <a:endParaRPr lang="pt-PT" sz="1400" b="1" dirty="0"/>
        </a:p>
      </dgm:t>
    </dgm:pt>
    <dgm:pt modelId="{5D26F81D-C0EE-4043-86B5-EEEA20A767FE}" type="parTrans" cxnId="{B9F0A3EF-61C0-E241-852E-954F63009861}">
      <dgm:prSet/>
      <dgm:spPr/>
      <dgm:t>
        <a:bodyPr/>
        <a:lstStyle/>
        <a:p>
          <a:endParaRPr lang="pt-PT" sz="1800" b="1">
            <a:solidFill>
              <a:schemeClr val="accent1">
                <a:lumMod val="50000"/>
              </a:schemeClr>
            </a:solidFill>
          </a:endParaRPr>
        </a:p>
      </dgm:t>
    </dgm:pt>
    <dgm:pt modelId="{CB424B98-1995-8145-8C1C-AC88FE346A07}" type="sibTrans" cxnId="{B9F0A3EF-61C0-E241-852E-954F63009861}">
      <dgm:prSet/>
      <dgm:spPr/>
      <dgm:t>
        <a:bodyPr/>
        <a:lstStyle/>
        <a:p>
          <a:endParaRPr lang="pt-PT" sz="1800" b="1">
            <a:solidFill>
              <a:schemeClr val="accent1">
                <a:lumMod val="50000"/>
              </a:schemeClr>
            </a:solidFill>
          </a:endParaRPr>
        </a:p>
      </dgm:t>
    </dgm:pt>
    <dgm:pt modelId="{F9CFFE88-BAA4-1845-A2E8-2840410B7337}">
      <dgm:prSet custT="1"/>
      <dgm:spPr/>
      <dgm:t>
        <a:bodyPr/>
        <a:lstStyle/>
        <a:p>
          <a:r>
            <a:rPr lang="pt-PT" sz="1400" b="1"/>
            <a:t>SENTIDO PERTENÇA COMUNITÁRIA</a:t>
          </a:r>
          <a:endParaRPr lang="pt-PT" sz="1400" b="1" dirty="0"/>
        </a:p>
      </dgm:t>
    </dgm:pt>
    <dgm:pt modelId="{915600E2-8213-3E47-9C68-F21CA45DBE57}" type="parTrans" cxnId="{079B8BD2-9836-854F-AEBC-8C76DDE2D4A5}">
      <dgm:prSet/>
      <dgm:spPr/>
      <dgm:t>
        <a:bodyPr/>
        <a:lstStyle/>
        <a:p>
          <a:endParaRPr lang="pt-PT" sz="1800" b="1">
            <a:solidFill>
              <a:schemeClr val="accent1">
                <a:lumMod val="50000"/>
              </a:schemeClr>
            </a:solidFill>
          </a:endParaRPr>
        </a:p>
      </dgm:t>
    </dgm:pt>
    <dgm:pt modelId="{FAB568F6-8980-FD4D-BB52-0692D5E8CFAE}" type="sibTrans" cxnId="{079B8BD2-9836-854F-AEBC-8C76DDE2D4A5}">
      <dgm:prSet/>
      <dgm:spPr/>
      <dgm:t>
        <a:bodyPr/>
        <a:lstStyle/>
        <a:p>
          <a:endParaRPr lang="pt-PT" sz="1800" b="1">
            <a:solidFill>
              <a:schemeClr val="accent1">
                <a:lumMod val="50000"/>
              </a:schemeClr>
            </a:solidFill>
          </a:endParaRPr>
        </a:p>
      </dgm:t>
    </dgm:pt>
    <dgm:pt modelId="{C55ABA57-C789-CB46-9ABE-F5E282A264B7}">
      <dgm:prSet custT="1"/>
      <dgm:spPr/>
      <dgm:t>
        <a:bodyPr/>
        <a:lstStyle/>
        <a:p>
          <a:r>
            <a:rPr lang="pt-PT" sz="1400" b="1"/>
            <a:t>SINODALIDADE</a:t>
          </a:r>
        </a:p>
        <a:p>
          <a:r>
            <a:rPr lang="pt-PT" sz="1400" b="1"/>
            <a:t>COMUNHÃO</a:t>
          </a:r>
          <a:endParaRPr lang="pt-PT" sz="1400" b="1" dirty="0"/>
        </a:p>
      </dgm:t>
    </dgm:pt>
    <dgm:pt modelId="{C0473894-984C-654D-88F3-F010361380AF}" type="parTrans" cxnId="{0D14DE6D-92D0-D94B-ACD4-666DD8FBBDBC}">
      <dgm:prSet/>
      <dgm:spPr/>
      <dgm:t>
        <a:bodyPr/>
        <a:lstStyle/>
        <a:p>
          <a:endParaRPr lang="pt-PT" sz="1800" b="1">
            <a:solidFill>
              <a:schemeClr val="accent1">
                <a:lumMod val="50000"/>
              </a:schemeClr>
            </a:solidFill>
          </a:endParaRPr>
        </a:p>
      </dgm:t>
    </dgm:pt>
    <dgm:pt modelId="{A425FE80-456A-3642-98F5-1F16AD0B2EFF}" type="sibTrans" cxnId="{0D14DE6D-92D0-D94B-ACD4-666DD8FBBDBC}">
      <dgm:prSet/>
      <dgm:spPr/>
      <dgm:t>
        <a:bodyPr/>
        <a:lstStyle/>
        <a:p>
          <a:endParaRPr lang="pt-PT" sz="1800" b="1">
            <a:solidFill>
              <a:schemeClr val="accent1">
                <a:lumMod val="50000"/>
              </a:schemeClr>
            </a:solidFill>
          </a:endParaRPr>
        </a:p>
      </dgm:t>
    </dgm:pt>
    <dgm:pt modelId="{720F22E3-4BBA-0D40-84DB-3EFCCCD93616}" type="pres">
      <dgm:prSet presAssocID="{D330FF4D-8A04-FE44-A100-ACB91C90391D}" presName="diagram" presStyleCnt="0">
        <dgm:presLayoutVars>
          <dgm:dir/>
          <dgm:resizeHandles val="exact"/>
        </dgm:presLayoutVars>
      </dgm:prSet>
      <dgm:spPr/>
    </dgm:pt>
    <dgm:pt modelId="{FB36D9DC-31A9-5D47-B65B-45E4800CD2DA}" type="pres">
      <dgm:prSet presAssocID="{74F0F964-3856-404E-A969-DE83A2FD6033}" presName="node" presStyleLbl="node1" presStyleIdx="0" presStyleCnt="8">
        <dgm:presLayoutVars>
          <dgm:bulletEnabled val="1"/>
        </dgm:presLayoutVars>
      </dgm:prSet>
      <dgm:spPr/>
    </dgm:pt>
    <dgm:pt modelId="{612C41BC-DC43-5A41-8365-92EB1D93B093}" type="pres">
      <dgm:prSet presAssocID="{9FEB5D7D-1BE6-E943-9F4C-F63BA08CC7D0}" presName="sibTrans" presStyleCnt="0"/>
      <dgm:spPr/>
    </dgm:pt>
    <dgm:pt modelId="{9021BCD2-D9E6-BA45-BEDE-6FF7FCE3894E}" type="pres">
      <dgm:prSet presAssocID="{6BEC4880-2A32-AD44-9C08-5DBECD1CA626}" presName="node" presStyleLbl="node1" presStyleIdx="1" presStyleCnt="8">
        <dgm:presLayoutVars>
          <dgm:bulletEnabled val="1"/>
        </dgm:presLayoutVars>
      </dgm:prSet>
      <dgm:spPr/>
    </dgm:pt>
    <dgm:pt modelId="{E41C6BCF-BD6D-4342-94F4-FE6608CB65C1}" type="pres">
      <dgm:prSet presAssocID="{CB424B98-1995-8145-8C1C-AC88FE346A07}" presName="sibTrans" presStyleCnt="0"/>
      <dgm:spPr/>
    </dgm:pt>
    <dgm:pt modelId="{B8C20BDA-3526-D843-9ABE-2481AB9054D6}" type="pres">
      <dgm:prSet presAssocID="{F9CFFE88-BAA4-1845-A2E8-2840410B7337}" presName="node" presStyleLbl="node1" presStyleIdx="2" presStyleCnt="8">
        <dgm:presLayoutVars>
          <dgm:bulletEnabled val="1"/>
        </dgm:presLayoutVars>
      </dgm:prSet>
      <dgm:spPr/>
    </dgm:pt>
    <dgm:pt modelId="{4E3FB5E2-EA5E-3846-B4D4-74C036C6CA38}" type="pres">
      <dgm:prSet presAssocID="{FAB568F6-8980-FD4D-BB52-0692D5E8CFAE}" presName="sibTrans" presStyleCnt="0"/>
      <dgm:spPr/>
    </dgm:pt>
    <dgm:pt modelId="{60B7E2CD-AE59-5C45-AA0D-20FDD6290868}" type="pres">
      <dgm:prSet presAssocID="{C55ABA57-C789-CB46-9ABE-F5E282A264B7}" presName="node" presStyleLbl="node1" presStyleIdx="3" presStyleCnt="8">
        <dgm:presLayoutVars>
          <dgm:bulletEnabled val="1"/>
        </dgm:presLayoutVars>
      </dgm:prSet>
      <dgm:spPr/>
    </dgm:pt>
    <dgm:pt modelId="{D4C14F9B-D7D1-2C44-A04E-4B266BD1E747}" type="pres">
      <dgm:prSet presAssocID="{A425FE80-456A-3642-98F5-1F16AD0B2EFF}" presName="sibTrans" presStyleCnt="0"/>
      <dgm:spPr/>
    </dgm:pt>
    <dgm:pt modelId="{81FB8967-AB98-A541-B098-5C7CB875805F}" type="pres">
      <dgm:prSet presAssocID="{AD3CEBD0-A94B-8244-A34F-B1DBC2A13350}" presName="node" presStyleLbl="node1" presStyleIdx="4" presStyleCnt="8">
        <dgm:presLayoutVars>
          <dgm:bulletEnabled val="1"/>
        </dgm:presLayoutVars>
      </dgm:prSet>
      <dgm:spPr/>
    </dgm:pt>
    <dgm:pt modelId="{CB484689-240A-1C42-A02C-CD9FD577163F}" type="pres">
      <dgm:prSet presAssocID="{7CA08792-2C28-E74A-8383-A0F63C7FC24A}" presName="sibTrans" presStyleCnt="0"/>
      <dgm:spPr/>
    </dgm:pt>
    <dgm:pt modelId="{D9DEC03B-1EC4-1242-B739-BA1A50856EFF}" type="pres">
      <dgm:prSet presAssocID="{4A442DE9-4E4F-4D4E-BC75-BDB342B5E916}" presName="node" presStyleLbl="node1" presStyleIdx="5" presStyleCnt="8">
        <dgm:presLayoutVars>
          <dgm:bulletEnabled val="1"/>
        </dgm:presLayoutVars>
      </dgm:prSet>
      <dgm:spPr/>
    </dgm:pt>
    <dgm:pt modelId="{A71025C9-1025-0345-883A-C3A3CA3FB85F}" type="pres">
      <dgm:prSet presAssocID="{1DD6F585-F4EB-4740-A237-301745CB8118}" presName="sibTrans" presStyleCnt="0"/>
      <dgm:spPr/>
    </dgm:pt>
    <dgm:pt modelId="{3ADDE53F-9D9A-0647-BDE0-8505DB3E63B9}" type="pres">
      <dgm:prSet presAssocID="{424AA056-693B-BB45-8C41-43308E57919C}" presName="node" presStyleLbl="node1" presStyleIdx="6" presStyleCnt="8">
        <dgm:presLayoutVars>
          <dgm:bulletEnabled val="1"/>
        </dgm:presLayoutVars>
      </dgm:prSet>
      <dgm:spPr/>
    </dgm:pt>
    <dgm:pt modelId="{86CF73E2-7D87-C443-8663-623F612236D6}" type="pres">
      <dgm:prSet presAssocID="{0043117E-ED4F-2F4B-8345-85AFF4114008}" presName="sibTrans" presStyleCnt="0"/>
      <dgm:spPr/>
    </dgm:pt>
    <dgm:pt modelId="{5D8C1C18-B648-194F-9D60-73ECBA5FF1D4}" type="pres">
      <dgm:prSet presAssocID="{224A6DE1-C198-DE46-891E-F9A4AA01AE46}" presName="node" presStyleLbl="node1" presStyleIdx="7" presStyleCnt="8">
        <dgm:presLayoutVars>
          <dgm:bulletEnabled val="1"/>
        </dgm:presLayoutVars>
      </dgm:prSet>
      <dgm:spPr/>
    </dgm:pt>
  </dgm:ptLst>
  <dgm:cxnLst>
    <dgm:cxn modelId="{A18D5C0B-EF74-9644-AADE-E736757C94EE}" type="presOf" srcId="{F9CFFE88-BAA4-1845-A2E8-2840410B7337}" destId="{B8C20BDA-3526-D843-9ABE-2481AB9054D6}" srcOrd="0" destOrd="0" presId="urn:microsoft.com/office/officeart/2005/8/layout/default"/>
    <dgm:cxn modelId="{9BE71D18-4634-DB4A-9DDC-2168B9C58BC8}" type="presOf" srcId="{D330FF4D-8A04-FE44-A100-ACB91C90391D}" destId="{720F22E3-4BBA-0D40-84DB-3EFCCCD93616}" srcOrd="0" destOrd="0" presId="urn:microsoft.com/office/officeart/2005/8/layout/default"/>
    <dgm:cxn modelId="{73FD8E24-A802-9D47-A362-85BF67537006}" srcId="{D330FF4D-8A04-FE44-A100-ACB91C90391D}" destId="{4A442DE9-4E4F-4D4E-BC75-BDB342B5E916}" srcOrd="5" destOrd="0" parTransId="{B0C9D22B-A17E-E447-A7BA-3446B471B9A7}" sibTransId="{1DD6F585-F4EB-4740-A237-301745CB8118}"/>
    <dgm:cxn modelId="{CEAEA131-FF5B-E541-BF6C-6F3B8EE4ABA5}" type="presOf" srcId="{424AA056-693B-BB45-8C41-43308E57919C}" destId="{3ADDE53F-9D9A-0647-BDE0-8505DB3E63B9}" srcOrd="0" destOrd="0" presId="urn:microsoft.com/office/officeart/2005/8/layout/default"/>
    <dgm:cxn modelId="{CB6CBE3F-030B-AC44-9830-FF57BEBBB89A}" type="presOf" srcId="{224A6DE1-C198-DE46-891E-F9A4AA01AE46}" destId="{5D8C1C18-B648-194F-9D60-73ECBA5FF1D4}" srcOrd="0" destOrd="0" presId="urn:microsoft.com/office/officeart/2005/8/layout/default"/>
    <dgm:cxn modelId="{0D14DE6D-92D0-D94B-ACD4-666DD8FBBDBC}" srcId="{D330FF4D-8A04-FE44-A100-ACB91C90391D}" destId="{C55ABA57-C789-CB46-9ABE-F5E282A264B7}" srcOrd="3" destOrd="0" parTransId="{C0473894-984C-654D-88F3-F010361380AF}" sibTransId="{A425FE80-456A-3642-98F5-1F16AD0B2EFF}"/>
    <dgm:cxn modelId="{57BACB85-B040-C843-BAE2-1C09752E5477}" type="presOf" srcId="{4A442DE9-4E4F-4D4E-BC75-BDB342B5E916}" destId="{D9DEC03B-1EC4-1242-B739-BA1A50856EFF}" srcOrd="0" destOrd="0" presId="urn:microsoft.com/office/officeart/2005/8/layout/default"/>
    <dgm:cxn modelId="{99EE67A5-ACB9-1D48-886A-C90CEA0EC7AB}" srcId="{D330FF4D-8A04-FE44-A100-ACB91C90391D}" destId="{424AA056-693B-BB45-8C41-43308E57919C}" srcOrd="6" destOrd="0" parTransId="{03A31F7B-03DB-EE44-AD1E-CB44DEEC96E2}" sibTransId="{0043117E-ED4F-2F4B-8345-85AFF4114008}"/>
    <dgm:cxn modelId="{49F438B5-B6AC-4348-8BEB-9BCB529437FB}" srcId="{D330FF4D-8A04-FE44-A100-ACB91C90391D}" destId="{AD3CEBD0-A94B-8244-A34F-B1DBC2A13350}" srcOrd="4" destOrd="0" parTransId="{EB752651-11BA-1B45-9C0C-E04EB88E48D3}" sibTransId="{7CA08792-2C28-E74A-8383-A0F63C7FC24A}"/>
    <dgm:cxn modelId="{E6C6B4B8-E9BC-5348-9F02-75D07F5CF773}" type="presOf" srcId="{AD3CEBD0-A94B-8244-A34F-B1DBC2A13350}" destId="{81FB8967-AB98-A541-B098-5C7CB875805F}" srcOrd="0" destOrd="0" presId="urn:microsoft.com/office/officeart/2005/8/layout/default"/>
    <dgm:cxn modelId="{27527BBD-725F-D547-92AF-C2F08DD9C850}" type="presOf" srcId="{6BEC4880-2A32-AD44-9C08-5DBECD1CA626}" destId="{9021BCD2-D9E6-BA45-BEDE-6FF7FCE3894E}" srcOrd="0" destOrd="0" presId="urn:microsoft.com/office/officeart/2005/8/layout/default"/>
    <dgm:cxn modelId="{526216C6-EDAC-2048-B15F-48DCEC8C03E4}" srcId="{D330FF4D-8A04-FE44-A100-ACB91C90391D}" destId="{74F0F964-3856-404E-A969-DE83A2FD6033}" srcOrd="0" destOrd="0" parTransId="{98700FD3-97C7-4C47-ABDB-803650DD7523}" sibTransId="{9FEB5D7D-1BE6-E943-9F4C-F63BA08CC7D0}"/>
    <dgm:cxn modelId="{419590CE-3369-0341-A366-E0BF74AEC80D}" srcId="{D330FF4D-8A04-FE44-A100-ACB91C90391D}" destId="{224A6DE1-C198-DE46-891E-F9A4AA01AE46}" srcOrd="7" destOrd="0" parTransId="{2AB08828-C4E6-574F-A3FC-BE6DD8B014AB}" sibTransId="{02B65155-7E6C-E94B-89D5-4C003DCBF463}"/>
    <dgm:cxn modelId="{079B8BD2-9836-854F-AEBC-8C76DDE2D4A5}" srcId="{D330FF4D-8A04-FE44-A100-ACB91C90391D}" destId="{F9CFFE88-BAA4-1845-A2E8-2840410B7337}" srcOrd="2" destOrd="0" parTransId="{915600E2-8213-3E47-9C68-F21CA45DBE57}" sibTransId="{FAB568F6-8980-FD4D-BB52-0692D5E8CFAE}"/>
    <dgm:cxn modelId="{4C1F71D4-0AA2-7B42-AED5-4300FF0320CC}" type="presOf" srcId="{74F0F964-3856-404E-A969-DE83A2FD6033}" destId="{FB36D9DC-31A9-5D47-B65B-45E4800CD2DA}" srcOrd="0" destOrd="0" presId="urn:microsoft.com/office/officeart/2005/8/layout/default"/>
    <dgm:cxn modelId="{7967CDD4-1B2F-DA42-ADE5-7F760DB992A0}" type="presOf" srcId="{C55ABA57-C789-CB46-9ABE-F5E282A264B7}" destId="{60B7E2CD-AE59-5C45-AA0D-20FDD6290868}" srcOrd="0" destOrd="0" presId="urn:microsoft.com/office/officeart/2005/8/layout/default"/>
    <dgm:cxn modelId="{B9F0A3EF-61C0-E241-852E-954F63009861}" srcId="{D330FF4D-8A04-FE44-A100-ACB91C90391D}" destId="{6BEC4880-2A32-AD44-9C08-5DBECD1CA626}" srcOrd="1" destOrd="0" parTransId="{5D26F81D-C0EE-4043-86B5-EEEA20A767FE}" sibTransId="{CB424B98-1995-8145-8C1C-AC88FE346A07}"/>
    <dgm:cxn modelId="{24632291-957C-A349-9B8F-947F622C940D}" type="presParOf" srcId="{720F22E3-4BBA-0D40-84DB-3EFCCCD93616}" destId="{FB36D9DC-31A9-5D47-B65B-45E4800CD2DA}" srcOrd="0" destOrd="0" presId="urn:microsoft.com/office/officeart/2005/8/layout/default"/>
    <dgm:cxn modelId="{4BA8736C-39A8-3C47-A28E-65C11E2969B7}" type="presParOf" srcId="{720F22E3-4BBA-0D40-84DB-3EFCCCD93616}" destId="{612C41BC-DC43-5A41-8365-92EB1D93B093}" srcOrd="1" destOrd="0" presId="urn:microsoft.com/office/officeart/2005/8/layout/default"/>
    <dgm:cxn modelId="{261F9B0F-F671-184A-8563-CA86A7A8FFBD}" type="presParOf" srcId="{720F22E3-4BBA-0D40-84DB-3EFCCCD93616}" destId="{9021BCD2-D9E6-BA45-BEDE-6FF7FCE3894E}" srcOrd="2" destOrd="0" presId="urn:microsoft.com/office/officeart/2005/8/layout/default"/>
    <dgm:cxn modelId="{BB452B97-300A-D04D-83A8-949AF571DDB3}" type="presParOf" srcId="{720F22E3-4BBA-0D40-84DB-3EFCCCD93616}" destId="{E41C6BCF-BD6D-4342-94F4-FE6608CB65C1}" srcOrd="3" destOrd="0" presId="urn:microsoft.com/office/officeart/2005/8/layout/default"/>
    <dgm:cxn modelId="{C498B6C2-9A9B-3041-8489-23CECBA40B19}" type="presParOf" srcId="{720F22E3-4BBA-0D40-84DB-3EFCCCD93616}" destId="{B8C20BDA-3526-D843-9ABE-2481AB9054D6}" srcOrd="4" destOrd="0" presId="urn:microsoft.com/office/officeart/2005/8/layout/default"/>
    <dgm:cxn modelId="{0773F938-026D-EB4A-9890-F6680822A453}" type="presParOf" srcId="{720F22E3-4BBA-0D40-84DB-3EFCCCD93616}" destId="{4E3FB5E2-EA5E-3846-B4D4-74C036C6CA38}" srcOrd="5" destOrd="0" presId="urn:microsoft.com/office/officeart/2005/8/layout/default"/>
    <dgm:cxn modelId="{9A4F52A0-303D-4844-B844-001FEDE4D7A9}" type="presParOf" srcId="{720F22E3-4BBA-0D40-84DB-3EFCCCD93616}" destId="{60B7E2CD-AE59-5C45-AA0D-20FDD6290868}" srcOrd="6" destOrd="0" presId="urn:microsoft.com/office/officeart/2005/8/layout/default"/>
    <dgm:cxn modelId="{7C91CA8C-4238-EA42-860C-8969EB35B0D5}" type="presParOf" srcId="{720F22E3-4BBA-0D40-84DB-3EFCCCD93616}" destId="{D4C14F9B-D7D1-2C44-A04E-4B266BD1E747}" srcOrd="7" destOrd="0" presId="urn:microsoft.com/office/officeart/2005/8/layout/default"/>
    <dgm:cxn modelId="{DE316036-747C-3F4B-A8CF-A33E5FCD0165}" type="presParOf" srcId="{720F22E3-4BBA-0D40-84DB-3EFCCCD93616}" destId="{81FB8967-AB98-A541-B098-5C7CB875805F}" srcOrd="8" destOrd="0" presId="urn:microsoft.com/office/officeart/2005/8/layout/default"/>
    <dgm:cxn modelId="{A98DD115-4C6E-E64B-86AB-77351B8692F5}" type="presParOf" srcId="{720F22E3-4BBA-0D40-84DB-3EFCCCD93616}" destId="{CB484689-240A-1C42-A02C-CD9FD577163F}" srcOrd="9" destOrd="0" presId="urn:microsoft.com/office/officeart/2005/8/layout/default"/>
    <dgm:cxn modelId="{7321641B-ED7D-1242-8EFB-95BBA613CFE1}" type="presParOf" srcId="{720F22E3-4BBA-0D40-84DB-3EFCCCD93616}" destId="{D9DEC03B-1EC4-1242-B739-BA1A50856EFF}" srcOrd="10" destOrd="0" presId="urn:microsoft.com/office/officeart/2005/8/layout/default"/>
    <dgm:cxn modelId="{7AF502F8-F560-5F4E-B75E-2A00B9D66D48}" type="presParOf" srcId="{720F22E3-4BBA-0D40-84DB-3EFCCCD93616}" destId="{A71025C9-1025-0345-883A-C3A3CA3FB85F}" srcOrd="11" destOrd="0" presId="urn:microsoft.com/office/officeart/2005/8/layout/default"/>
    <dgm:cxn modelId="{45AA1ABB-34D7-884C-A85E-11C2A0675322}" type="presParOf" srcId="{720F22E3-4BBA-0D40-84DB-3EFCCCD93616}" destId="{3ADDE53F-9D9A-0647-BDE0-8505DB3E63B9}" srcOrd="12" destOrd="0" presId="urn:microsoft.com/office/officeart/2005/8/layout/default"/>
    <dgm:cxn modelId="{730FF5C5-4F89-3944-9C7A-80F1A68945FB}" type="presParOf" srcId="{720F22E3-4BBA-0D40-84DB-3EFCCCD93616}" destId="{86CF73E2-7D87-C443-8663-623F612236D6}" srcOrd="13" destOrd="0" presId="urn:microsoft.com/office/officeart/2005/8/layout/default"/>
    <dgm:cxn modelId="{BEA3376A-25A3-F241-B85C-F467A94ED5B9}" type="presParOf" srcId="{720F22E3-4BBA-0D40-84DB-3EFCCCD93616}" destId="{5D8C1C18-B648-194F-9D60-73ECBA5FF1D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6D9DC-31A9-5D47-B65B-45E4800CD2DA}">
      <dsp:nvSpPr>
        <dsp:cNvPr id="0" name=""/>
        <dsp:cNvSpPr/>
      </dsp:nvSpPr>
      <dsp:spPr>
        <a:xfrm>
          <a:off x="0" y="46150"/>
          <a:ext cx="1814852" cy="10889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FAMÍLIA</a:t>
          </a:r>
          <a:endParaRPr lang="pt-PT" sz="1400" b="1" kern="1200" dirty="0"/>
        </a:p>
      </dsp:txBody>
      <dsp:txXfrm>
        <a:off x="0" y="46150"/>
        <a:ext cx="1814852" cy="1088911"/>
      </dsp:txXfrm>
    </dsp:sp>
    <dsp:sp modelId="{9021BCD2-D9E6-BA45-BEDE-6FF7FCE3894E}">
      <dsp:nvSpPr>
        <dsp:cNvPr id="0" name=""/>
        <dsp:cNvSpPr/>
      </dsp:nvSpPr>
      <dsp:spPr>
        <a:xfrm>
          <a:off x="1996338" y="46150"/>
          <a:ext cx="1814852" cy="10889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JOVENS</a:t>
          </a:r>
          <a:endParaRPr lang="pt-PT" sz="1400" b="1" kern="1200" dirty="0"/>
        </a:p>
      </dsp:txBody>
      <dsp:txXfrm>
        <a:off x="1996338" y="46150"/>
        <a:ext cx="1814852" cy="1088911"/>
      </dsp:txXfrm>
    </dsp:sp>
    <dsp:sp modelId="{B8C20BDA-3526-D843-9ABE-2481AB9054D6}">
      <dsp:nvSpPr>
        <dsp:cNvPr id="0" name=""/>
        <dsp:cNvSpPr/>
      </dsp:nvSpPr>
      <dsp:spPr>
        <a:xfrm>
          <a:off x="3992676" y="46150"/>
          <a:ext cx="1814852" cy="10889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SENTIDO PERTENÇA COMUNITÁRIA</a:t>
          </a:r>
          <a:endParaRPr lang="pt-PT" sz="1400" b="1" kern="1200" dirty="0"/>
        </a:p>
      </dsp:txBody>
      <dsp:txXfrm>
        <a:off x="3992676" y="46150"/>
        <a:ext cx="1814852" cy="1088911"/>
      </dsp:txXfrm>
    </dsp:sp>
    <dsp:sp modelId="{60B7E2CD-AE59-5C45-AA0D-20FDD6290868}">
      <dsp:nvSpPr>
        <dsp:cNvPr id="0" name=""/>
        <dsp:cNvSpPr/>
      </dsp:nvSpPr>
      <dsp:spPr>
        <a:xfrm>
          <a:off x="0" y="1316547"/>
          <a:ext cx="1814852" cy="10889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SINODALIDADE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COMUNHÃO</a:t>
          </a:r>
          <a:endParaRPr lang="pt-PT" sz="1400" b="1" kern="1200" dirty="0"/>
        </a:p>
      </dsp:txBody>
      <dsp:txXfrm>
        <a:off x="0" y="1316547"/>
        <a:ext cx="1814852" cy="1088911"/>
      </dsp:txXfrm>
    </dsp:sp>
    <dsp:sp modelId="{81FB8967-AB98-A541-B098-5C7CB875805F}">
      <dsp:nvSpPr>
        <dsp:cNvPr id="0" name=""/>
        <dsp:cNvSpPr/>
      </dsp:nvSpPr>
      <dsp:spPr>
        <a:xfrm>
          <a:off x="1996338" y="1316547"/>
          <a:ext cx="1814852" cy="10889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COMUNICAÇÃO</a:t>
          </a:r>
          <a:endParaRPr lang="pt-PT" sz="1400" b="1" kern="1200" dirty="0"/>
        </a:p>
      </dsp:txBody>
      <dsp:txXfrm>
        <a:off x="1996338" y="1316547"/>
        <a:ext cx="1814852" cy="1088911"/>
      </dsp:txXfrm>
    </dsp:sp>
    <dsp:sp modelId="{D9DEC03B-1EC4-1242-B739-BA1A50856EFF}">
      <dsp:nvSpPr>
        <dsp:cNvPr id="0" name=""/>
        <dsp:cNvSpPr/>
      </dsp:nvSpPr>
      <dsp:spPr>
        <a:xfrm>
          <a:off x="3992676" y="1316547"/>
          <a:ext cx="1814852" cy="10889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SUSTENTABILIDADE ECLESIAL</a:t>
          </a:r>
          <a:endParaRPr lang="pt-PT" sz="1400" b="1" kern="1200" dirty="0"/>
        </a:p>
      </dsp:txBody>
      <dsp:txXfrm>
        <a:off x="3992676" y="1316547"/>
        <a:ext cx="1814852" cy="1088911"/>
      </dsp:txXfrm>
    </dsp:sp>
    <dsp:sp modelId="{3ADDE53F-9D9A-0647-BDE0-8505DB3E63B9}">
      <dsp:nvSpPr>
        <dsp:cNvPr id="0" name=""/>
        <dsp:cNvSpPr/>
      </dsp:nvSpPr>
      <dsp:spPr>
        <a:xfrm>
          <a:off x="998169" y="2586944"/>
          <a:ext cx="1814852" cy="10889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MINISTÉRIOS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E SERVIÇOS</a:t>
          </a:r>
          <a:endParaRPr lang="pt-PT" sz="1400" b="1" kern="1200" dirty="0"/>
        </a:p>
      </dsp:txBody>
      <dsp:txXfrm>
        <a:off x="998169" y="2586944"/>
        <a:ext cx="1814852" cy="1088911"/>
      </dsp:txXfrm>
    </dsp:sp>
    <dsp:sp modelId="{5D8C1C18-B648-194F-9D60-73ECBA5FF1D4}">
      <dsp:nvSpPr>
        <dsp:cNvPr id="0" name=""/>
        <dsp:cNvSpPr/>
      </dsp:nvSpPr>
      <dsp:spPr>
        <a:xfrm>
          <a:off x="2994507" y="2586944"/>
          <a:ext cx="1814852" cy="10889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AÇÃO CARITATIVA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/>
            <a:t>E SOCIAL</a:t>
          </a:r>
          <a:endParaRPr lang="pt-PT" sz="1400" b="1" kern="1200" dirty="0"/>
        </a:p>
      </dsp:txBody>
      <dsp:txXfrm>
        <a:off x="2994507" y="2586944"/>
        <a:ext cx="1814852" cy="1088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4E07B-AA83-5946-802D-FC8487C17573}" type="datetimeFigureOut">
              <a:rPr lang="pt-PT" smtClean="0"/>
              <a:t>21/09/24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2C61-B317-6E4F-932A-FC42861B76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466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52C61-B317-6E4F-932A-FC42861B769E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854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1D89-EBE5-DE48-BF01-35061FB2D502}" type="datetimeFigureOut">
              <a:rPr lang="pt-PT" smtClean="0"/>
              <a:t>20/09/24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98CF-2239-C44E-8DE2-BDE7B5FF8E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564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1D89-EBE5-DE48-BF01-35061FB2D502}" type="datetimeFigureOut">
              <a:rPr lang="pt-PT" smtClean="0"/>
              <a:t>20/09/24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98CF-2239-C44E-8DE2-BDE7B5FF8E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668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1D89-EBE5-DE48-BF01-35061FB2D502}" type="datetimeFigureOut">
              <a:rPr lang="pt-PT" smtClean="0"/>
              <a:t>20/09/24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98CF-2239-C44E-8DE2-BDE7B5FF8E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673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1D89-EBE5-DE48-BF01-35061FB2D502}" type="datetimeFigureOut">
              <a:rPr lang="pt-PT" smtClean="0"/>
              <a:t>20/09/24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98CF-2239-C44E-8DE2-BDE7B5FF8E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303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1D89-EBE5-DE48-BF01-35061FB2D502}" type="datetimeFigureOut">
              <a:rPr lang="pt-PT" smtClean="0"/>
              <a:t>20/09/24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98CF-2239-C44E-8DE2-BDE7B5FF8E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690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1D89-EBE5-DE48-BF01-35061FB2D502}" type="datetimeFigureOut">
              <a:rPr lang="pt-PT" smtClean="0"/>
              <a:t>20/09/24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98CF-2239-C44E-8DE2-BDE7B5FF8E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754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1D89-EBE5-DE48-BF01-35061FB2D502}" type="datetimeFigureOut">
              <a:rPr lang="pt-PT" smtClean="0"/>
              <a:t>20/09/24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98CF-2239-C44E-8DE2-BDE7B5FF8E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842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1D89-EBE5-DE48-BF01-35061FB2D502}" type="datetimeFigureOut">
              <a:rPr lang="pt-PT" smtClean="0"/>
              <a:t>20/09/24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98CF-2239-C44E-8DE2-BDE7B5FF8E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46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1D89-EBE5-DE48-BF01-35061FB2D502}" type="datetimeFigureOut">
              <a:rPr lang="pt-PT" smtClean="0"/>
              <a:t>20/09/24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98CF-2239-C44E-8DE2-BDE7B5FF8E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346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1D89-EBE5-DE48-BF01-35061FB2D502}" type="datetimeFigureOut">
              <a:rPr lang="pt-PT" smtClean="0"/>
              <a:t>20/09/24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98CF-2239-C44E-8DE2-BDE7B5FF8E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678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1D89-EBE5-DE48-BF01-35061FB2D502}" type="datetimeFigureOut">
              <a:rPr lang="pt-PT" smtClean="0"/>
              <a:t>20/09/24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98CF-2239-C44E-8DE2-BDE7B5FF8E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763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081D89-EBE5-DE48-BF01-35061FB2D502}" type="datetimeFigureOut">
              <a:rPr lang="pt-PT" smtClean="0"/>
              <a:t>20/09/24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0198CF-2239-C44E-8DE2-BDE7B5FF8E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501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Tipo de letra, design&#10;&#10;Descrição gerada automaticamente">
            <a:extLst>
              <a:ext uri="{FF2B5EF4-FFF2-40B4-BE49-F238E27FC236}">
                <a16:creationId xmlns:a16="http://schemas.microsoft.com/office/drawing/2014/main" id="{04552E61-1FF4-5189-9815-FB996A5C4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3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325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Imagem 8" descr="Uma imagem com desenho, arte, esboço, símbolo&#10;&#10;Descrição gerada automaticamente">
            <a:extLst>
              <a:ext uri="{FF2B5EF4-FFF2-40B4-BE49-F238E27FC236}">
                <a16:creationId xmlns:a16="http://schemas.microsoft.com/office/drawing/2014/main" id="{69236D3A-1DC6-18BE-7F53-26DBBFB37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312" y="1472184"/>
            <a:ext cx="3853376" cy="467900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DEF29F5-2683-21B4-27B3-F863F948E3D5}"/>
              </a:ext>
            </a:extLst>
          </p:cNvPr>
          <p:cNvSpPr txBox="1"/>
          <p:nvPr/>
        </p:nvSpPr>
        <p:spPr>
          <a:xfrm>
            <a:off x="853882" y="3231171"/>
            <a:ext cx="3333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NÃO ESQUECER O TRABALHO </a:t>
            </a:r>
            <a:br>
              <a:rPr lang="pt-PT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QUE SE VEM FAZENDO, </a:t>
            </a:r>
            <a:br>
              <a:rPr lang="pt-PT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VINDO DO ANTERIOR TRIÉNIO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24271E2-1073-203A-ADA4-70DE91ABEF33}"/>
              </a:ext>
            </a:extLst>
          </p:cNvPr>
          <p:cNvSpPr txBox="1"/>
          <p:nvPr/>
        </p:nvSpPr>
        <p:spPr>
          <a:xfrm>
            <a:off x="1747462" y="4980353"/>
            <a:ext cx="1886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EVITAR ROTURA </a:t>
            </a:r>
            <a:br>
              <a:rPr lang="pt-PT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OU CORTE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71A0CD1-DDCA-226A-8287-1D40850E801C}"/>
              </a:ext>
            </a:extLst>
          </p:cNvPr>
          <p:cNvSpPr txBox="1"/>
          <p:nvPr/>
        </p:nvSpPr>
        <p:spPr>
          <a:xfrm>
            <a:off x="4529591" y="4855016"/>
            <a:ext cx="3198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APOSTA NUMA </a:t>
            </a:r>
            <a:br>
              <a:rPr lang="pt-PT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CONTINUIDADE CRIATIVA </a:t>
            </a:r>
          </a:p>
          <a:p>
            <a:pPr algn="ctr"/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OU NOVIDADE CONTINUADA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522D87B-D24E-85BA-F40A-60A7FE73C2C8}"/>
              </a:ext>
            </a:extLst>
          </p:cNvPr>
          <p:cNvSpPr txBox="1"/>
          <p:nvPr/>
        </p:nvSpPr>
        <p:spPr>
          <a:xfrm>
            <a:off x="5065101" y="3154227"/>
            <a:ext cx="3338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APROFUNDAR </a:t>
            </a:r>
          </a:p>
          <a:p>
            <a:pPr algn="r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O QUE JÁ SE VINHA FAZENDO, </a:t>
            </a:r>
          </a:p>
          <a:p>
            <a:pPr algn="r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INSERINDO </a:t>
            </a:r>
          </a:p>
          <a:p>
            <a:pPr algn="r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NOVOS ELEMENTOS/REALIDADES</a:t>
            </a:r>
          </a:p>
        </p:txBody>
      </p:sp>
    </p:spTree>
    <p:extLst>
      <p:ext uri="{BB962C8B-B14F-4D97-AF65-F5344CB8AC3E}">
        <p14:creationId xmlns:p14="http://schemas.microsoft.com/office/powerpoint/2010/main" val="123507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-0.269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AEE08D-A745-4391-9073-9E99767E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8404" y="266074"/>
            <a:ext cx="5617246" cy="625218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agem 4" descr="Uma imagem com desenho, file, arte, Gráficos&#10;&#10;Descrição gerada automaticamente">
            <a:extLst>
              <a:ext uri="{FF2B5EF4-FFF2-40B4-BE49-F238E27FC236}">
                <a16:creationId xmlns:a16="http://schemas.microsoft.com/office/drawing/2014/main" id="{10F6EF0B-A43A-9BDD-8C56-8BBAFD6A01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25" r="1" b="1"/>
          <a:stretch/>
        </p:blipFill>
        <p:spPr>
          <a:xfrm>
            <a:off x="2191979" y="1149581"/>
            <a:ext cx="5352792" cy="5974493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E862DF0-097D-4BBD-A1A1-35B522C5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4560" y="339746"/>
            <a:ext cx="5402849" cy="6030364"/>
          </a:xfrm>
          <a:custGeom>
            <a:avLst/>
            <a:gdLst>
              <a:gd name="connsiteX0" fmla="*/ 4090459 w 7203799"/>
              <a:gd name="connsiteY0" fmla="*/ 146611 h 6030364"/>
              <a:gd name="connsiteX1" fmla="*/ 2634463 w 7203799"/>
              <a:gd name="connsiteY1" fmla="*/ 392518 h 6030364"/>
              <a:gd name="connsiteX2" fmla="*/ 1340972 w 7203799"/>
              <a:gd name="connsiteY2" fmla="*/ 1068045 h 6030364"/>
              <a:gd name="connsiteX3" fmla="*/ 446301 w 7203799"/>
              <a:gd name="connsiteY3" fmla="*/ 2042135 h 6030364"/>
              <a:gd name="connsiteX4" fmla="*/ 121886 w 7203799"/>
              <a:gd name="connsiteY4" fmla="*/ 3175764 h 6030364"/>
              <a:gd name="connsiteX5" fmla="*/ 658808 w 7203799"/>
              <a:gd name="connsiteY5" fmla="*/ 4228382 h 6030364"/>
              <a:gd name="connsiteX6" fmla="*/ 929352 w 7203799"/>
              <a:gd name="connsiteY6" fmla="*/ 4562487 h 6030364"/>
              <a:gd name="connsiteX7" fmla="*/ 3467971 w 7203799"/>
              <a:gd name="connsiteY7" fmla="*/ 5868460 h 6030364"/>
              <a:gd name="connsiteX8" fmla="*/ 5395115 w 7203799"/>
              <a:gd name="connsiteY8" fmla="*/ 5065016 h 6030364"/>
              <a:gd name="connsiteX9" fmla="*/ 5629645 w 7203799"/>
              <a:gd name="connsiteY9" fmla="*/ 4905476 h 6030364"/>
              <a:gd name="connsiteX10" fmla="*/ 6696345 w 7203799"/>
              <a:gd name="connsiteY10" fmla="*/ 4071455 h 6030364"/>
              <a:gd name="connsiteX11" fmla="*/ 7056622 w 7203799"/>
              <a:gd name="connsiteY11" fmla="*/ 3175764 h 6030364"/>
              <a:gd name="connsiteX12" fmla="*/ 6247816 w 7203799"/>
              <a:gd name="connsiteY12" fmla="*/ 991737 h 6030364"/>
              <a:gd name="connsiteX13" fmla="*/ 5337969 w 7203799"/>
              <a:gd name="connsiteY13" fmla="*/ 375142 h 6030364"/>
              <a:gd name="connsiteX14" fmla="*/ 4090459 w 7203799"/>
              <a:gd name="connsiteY14" fmla="*/ 146611 h 6030364"/>
              <a:gd name="connsiteX15" fmla="*/ 4122552 w 7203799"/>
              <a:gd name="connsiteY15" fmla="*/ 0 h 6030364"/>
              <a:gd name="connsiteX16" fmla="*/ 5418463 w 7203799"/>
              <a:gd name="connsiteY16" fmla="*/ 240852 h 6030364"/>
              <a:gd name="connsiteX17" fmla="*/ 6363612 w 7203799"/>
              <a:gd name="connsiteY17" fmla="*/ 890695 h 6030364"/>
              <a:gd name="connsiteX18" fmla="*/ 7203799 w 7203799"/>
              <a:gd name="connsiteY18" fmla="*/ 3192481 h 6030364"/>
              <a:gd name="connsiteX19" fmla="*/ 6829541 w 7203799"/>
              <a:gd name="connsiteY19" fmla="*/ 4136467 h 6030364"/>
              <a:gd name="connsiteX20" fmla="*/ 5721456 w 7203799"/>
              <a:gd name="connsiteY20" fmla="*/ 5015457 h 6030364"/>
              <a:gd name="connsiteX21" fmla="*/ 5477826 w 7203799"/>
              <a:gd name="connsiteY21" fmla="*/ 5183599 h 6030364"/>
              <a:gd name="connsiteX22" fmla="*/ 3475911 w 7203799"/>
              <a:gd name="connsiteY22" fmla="*/ 6030364 h 6030364"/>
              <a:gd name="connsiteX23" fmla="*/ 838794 w 7203799"/>
              <a:gd name="connsiteY23" fmla="*/ 4653974 h 6030364"/>
              <a:gd name="connsiteX24" fmla="*/ 557754 w 7203799"/>
              <a:gd name="connsiteY24" fmla="*/ 4301854 h 6030364"/>
              <a:gd name="connsiteX25" fmla="*/ 0 w 7203799"/>
              <a:gd name="connsiteY25" fmla="*/ 3192481 h 6030364"/>
              <a:gd name="connsiteX26" fmla="*/ 337002 w 7203799"/>
              <a:gd name="connsiteY26" fmla="*/ 1997729 h 6030364"/>
              <a:gd name="connsiteX27" fmla="*/ 1266386 w 7203799"/>
              <a:gd name="connsiteY27" fmla="*/ 971116 h 6030364"/>
              <a:gd name="connsiteX28" fmla="*/ 2610064 w 7203799"/>
              <a:gd name="connsiteY28" fmla="*/ 259166 h 6030364"/>
              <a:gd name="connsiteX29" fmla="*/ 4122552 w 7203799"/>
              <a:gd name="connsiteY29" fmla="*/ 0 h 60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03799" h="6030364">
                <a:moveTo>
                  <a:pt x="4090459" y="146611"/>
                </a:moveTo>
                <a:cubicBezTo>
                  <a:pt x="3606963" y="146611"/>
                  <a:pt x="3116919" y="229322"/>
                  <a:pt x="2634463" y="392518"/>
                </a:cubicBezTo>
                <a:cubicBezTo>
                  <a:pt x="2164657" y="551144"/>
                  <a:pt x="1717473" y="784767"/>
                  <a:pt x="1340972" y="1068045"/>
                </a:cubicBezTo>
                <a:cubicBezTo>
                  <a:pt x="957924" y="1356158"/>
                  <a:pt x="656874" y="1683987"/>
                  <a:pt x="446301" y="2042135"/>
                </a:cubicBezTo>
                <a:cubicBezTo>
                  <a:pt x="231114" y="2408251"/>
                  <a:pt x="121886" y="2789658"/>
                  <a:pt x="121886" y="3175764"/>
                </a:cubicBezTo>
                <a:cubicBezTo>
                  <a:pt x="121886" y="3564616"/>
                  <a:pt x="296147" y="3791707"/>
                  <a:pt x="658808" y="4228382"/>
                </a:cubicBezTo>
                <a:cubicBezTo>
                  <a:pt x="746310" y="4333697"/>
                  <a:pt x="836791" y="4442668"/>
                  <a:pt x="929352" y="4562487"/>
                </a:cubicBezTo>
                <a:cubicBezTo>
                  <a:pt x="1636666" y="5477909"/>
                  <a:pt x="2395913" y="5868460"/>
                  <a:pt x="3467971" y="5868460"/>
                </a:cubicBezTo>
                <a:cubicBezTo>
                  <a:pt x="4171563" y="5868460"/>
                  <a:pt x="4687799" y="5550298"/>
                  <a:pt x="5395115" y="5065016"/>
                </a:cubicBezTo>
                <a:cubicBezTo>
                  <a:pt x="5474133" y="5010792"/>
                  <a:pt x="5553154" y="4957219"/>
                  <a:pt x="5629645" y="4905476"/>
                </a:cubicBezTo>
                <a:cubicBezTo>
                  <a:pt x="6044240" y="4624684"/>
                  <a:pt x="6435769" y="4359438"/>
                  <a:pt x="6696345" y="4071455"/>
                </a:cubicBezTo>
                <a:cubicBezTo>
                  <a:pt x="6945459" y="3796151"/>
                  <a:pt x="7056622" y="3519931"/>
                  <a:pt x="7056622" y="3175764"/>
                </a:cubicBezTo>
                <a:cubicBezTo>
                  <a:pt x="7056622" y="2313128"/>
                  <a:pt x="6769413" y="1537514"/>
                  <a:pt x="6247816" y="991737"/>
                </a:cubicBezTo>
                <a:cubicBezTo>
                  <a:pt x="5992603" y="724794"/>
                  <a:pt x="5686492" y="517301"/>
                  <a:pt x="5337969" y="375142"/>
                </a:cubicBezTo>
                <a:cubicBezTo>
                  <a:pt x="4966082" y="223571"/>
                  <a:pt x="4546427" y="146611"/>
                  <a:pt x="4090459" y="146611"/>
                </a:cubicBezTo>
                <a:close/>
                <a:moveTo>
                  <a:pt x="4122552" y="0"/>
                </a:moveTo>
                <a:cubicBezTo>
                  <a:pt x="4596209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7" y="5695047"/>
                  <a:pt x="4206801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1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4"/>
                  <a:pt x="337002" y="1997729"/>
                </a:cubicBezTo>
                <a:cubicBezTo>
                  <a:pt x="555744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7" y="87171"/>
                  <a:pt x="3620296" y="0"/>
                  <a:pt x="4122552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Imagem 8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BC354DE1-93BE-7DAD-5377-0698752411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50" t="32647" r="14231" b="9853"/>
          <a:stretch/>
        </p:blipFill>
        <p:spPr>
          <a:xfrm>
            <a:off x="3156954" y="2632552"/>
            <a:ext cx="2569729" cy="144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8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07223 -0.27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E64074-7C07-CD08-CB5D-B7A6BBCE7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54DFB66-3F87-65FA-34C9-2A02834AA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5E1E932-C401-7AE9-099A-4F90232A8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717" y="0"/>
            <a:ext cx="8323428" cy="6858000"/>
            <a:chOff x="547625" y="0"/>
            <a:chExt cx="11097905" cy="685800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BAA60AD-5FD0-5368-9CB5-D01A157C6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5456B9-C442-5A83-585C-C228E0F47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83A9507-B67E-2B88-873A-46D48A16A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1EC30C1-5596-049A-271D-92D4F2A79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2D09EC4-67F3-19A8-AA01-6F22BD0FD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6" name="Imagem 5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D8A1B57-3C85-50B3-9B0C-37418AF299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50" t="32647" r="14231" b="9853"/>
          <a:stretch/>
        </p:blipFill>
        <p:spPr>
          <a:xfrm>
            <a:off x="3282748" y="155928"/>
            <a:ext cx="2569729" cy="144475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5AB20B4-77AA-1DA3-CBD2-BA0535AB7CB8}"/>
              </a:ext>
            </a:extLst>
          </p:cNvPr>
          <p:cNvSpPr txBox="1"/>
          <p:nvPr/>
        </p:nvSpPr>
        <p:spPr>
          <a:xfrm>
            <a:off x="1239160" y="1719073"/>
            <a:ext cx="7981948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>
                <a:solidFill>
                  <a:schemeClr val="accent1">
                    <a:lumMod val="50000"/>
                  </a:schemeClr>
                </a:solidFill>
              </a:rPr>
              <a:t>PRECISAMOS UMA RENOVADA ALEGRIA </a:t>
            </a:r>
          </a:p>
          <a:p>
            <a:r>
              <a:rPr lang="pt-PT" sz="1600" b="1">
                <a:solidFill>
                  <a:schemeClr val="accent1">
                    <a:lumMod val="50000"/>
                  </a:schemeClr>
                </a:solidFill>
              </a:rPr>
              <a:t>NO SER E NO AGIR DA IGREJA </a:t>
            </a:r>
          </a:p>
          <a:p>
            <a:r>
              <a:rPr lang="pt-PT" sz="1600" b="1">
                <a:solidFill>
                  <a:schemeClr val="accent1">
                    <a:lumMod val="50000"/>
                  </a:schemeClr>
                </a:solidFill>
              </a:rPr>
              <a:t>(INDIVIDUAL E COMUNITARIAMENTE); </a:t>
            </a:r>
          </a:p>
          <a:p>
            <a:endParaRPr lang="pt-PT" sz="1600" b="1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sz="1600" b="1">
                <a:solidFill>
                  <a:schemeClr val="accent1">
                    <a:lumMod val="50000"/>
                  </a:schemeClr>
                </a:solidFill>
              </a:rPr>
              <a:t>PRECISAMOS DE UM NOVO ENTUSIASMO E IMPULSO </a:t>
            </a:r>
          </a:p>
          <a:p>
            <a:r>
              <a:rPr lang="pt-PT" sz="1600" b="1">
                <a:solidFill>
                  <a:schemeClr val="accent1">
                    <a:lumMod val="50000"/>
                  </a:schemeClr>
                </a:solidFill>
              </a:rPr>
              <a:t>NO MODO COMO ANUNCIAMOS, CELEBRAMOS E SERVIMOS; </a:t>
            </a:r>
          </a:p>
          <a:p>
            <a:endParaRPr lang="pt-PT" sz="1600" b="1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sz="1600" b="1">
                <a:solidFill>
                  <a:schemeClr val="accent1">
                    <a:lumMod val="50000"/>
                  </a:schemeClr>
                </a:solidFill>
              </a:rPr>
              <a:t>PRECISAMOS DE UM OLHAR MAIS POSITIVO E BONDOSO </a:t>
            </a:r>
          </a:p>
          <a:p>
            <a:r>
              <a:rPr lang="pt-PT" sz="1600" b="1">
                <a:solidFill>
                  <a:schemeClr val="accent1">
                    <a:lumMod val="50000"/>
                  </a:schemeClr>
                </a:solidFill>
              </a:rPr>
              <a:t>SOBRE A IGREJA E SOBRE O MUNDO; </a:t>
            </a:r>
          </a:p>
          <a:p>
            <a:endParaRPr lang="pt-PT" sz="1600" b="1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sz="1600" b="1">
                <a:solidFill>
                  <a:schemeClr val="accent1">
                    <a:lumMod val="50000"/>
                  </a:schemeClr>
                </a:solidFill>
              </a:rPr>
              <a:t>PRECISAMOS DE REAPRENDER A VIVER DA ESPERANÇA </a:t>
            </a:r>
          </a:p>
          <a:p>
            <a:r>
              <a:rPr lang="pt-PT" sz="1600" b="1">
                <a:solidFill>
                  <a:schemeClr val="accent1">
                    <a:lumMod val="50000"/>
                  </a:schemeClr>
                </a:solidFill>
              </a:rPr>
              <a:t>QUE NÃO CONFUNDE NEM ILUDE, </a:t>
            </a:r>
          </a:p>
          <a:p>
            <a:r>
              <a:rPr lang="pt-PT" sz="1600" b="1">
                <a:solidFill>
                  <a:schemeClr val="accent1">
                    <a:lumMod val="50000"/>
                  </a:schemeClr>
                </a:solidFill>
              </a:rPr>
              <a:t>EM VEZ DE VIVER DOS FRUTOS IMEDIATOS; </a:t>
            </a:r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m 8" descr="Uma imagem com desenho, file, arte, Gráficos&#10;&#10;Descrição gerada automaticamente">
            <a:extLst>
              <a:ext uri="{FF2B5EF4-FFF2-40B4-BE49-F238E27FC236}">
                <a16:creationId xmlns:a16="http://schemas.microsoft.com/office/drawing/2014/main" id="{5F0F848B-225A-A9D4-7CF3-48C1F79AAC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325" r="1" b="1"/>
          <a:stretch/>
        </p:blipFill>
        <p:spPr>
          <a:xfrm>
            <a:off x="4901184" y="3499227"/>
            <a:ext cx="4177733" cy="4662955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8647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8714B5-A10D-24D4-D889-E3068064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4396C410-7F30-CEB9-D506-1B88EA724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66BB2A2-40E5-4218-667E-DF199701C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717" y="0"/>
            <a:ext cx="8323428" cy="6858000"/>
            <a:chOff x="547625" y="0"/>
            <a:chExt cx="11097905" cy="685800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EF1953-BFC4-CDB6-AAA9-07B5013C6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2E2D42F-5009-97BD-2901-8EC6A9608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51D498F-49D6-0F66-3631-4FE78E34B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EB91C5E-3AB6-0850-D361-1236F7509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967099-CC5B-8545-81FD-B3950DDDD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6" name="Imagem 5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8D255AB2-D37F-CBC0-838D-7251EE0778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50" t="32647" r="14231" b="9853"/>
          <a:stretch/>
        </p:blipFill>
        <p:spPr>
          <a:xfrm>
            <a:off x="3282748" y="155928"/>
            <a:ext cx="2569729" cy="144475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2FECE2A-6370-2B07-18DA-77E9AF9DE4AE}"/>
              </a:ext>
            </a:extLst>
          </p:cNvPr>
          <p:cNvSpPr txBox="1"/>
          <p:nvPr/>
        </p:nvSpPr>
        <p:spPr>
          <a:xfrm>
            <a:off x="1239160" y="1719073"/>
            <a:ext cx="798194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LEMA QUE NOS INSPIRARÁ NESTE TRIÉNIO PASTORAL</a:t>
            </a:r>
          </a:p>
          <a:p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EXORTAÇÃO PAULINA: RM 12,12</a:t>
            </a:r>
          </a:p>
          <a:p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INSPIRA-SE NA ALEGRIA QUE JÁ VEM DE ANTES COM JMJ </a:t>
            </a:r>
            <a:b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E QUE PRECISAMOS CONTINUAR A FAZER CRESCER </a:t>
            </a:r>
            <a:b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E JUNTA A ESPERANÇA A QUE NOS CONVIDA O ANO JUBILAR </a:t>
            </a:r>
          </a:p>
          <a:p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RESULTA DE UM SENTIR: AS NOSSAS COMUNIDADES E CADA UM DE NÓS, PRECISAMOS DE RECUPERAR A ALEGRIA E A ESPERANÇA, </a:t>
            </a:r>
            <a:b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COMO DONS DE DEUS, </a:t>
            </a:r>
            <a:b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EM TUDO QUANTO SOMOS, </a:t>
            </a:r>
            <a:b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FAZEMOS E TESTEMUNHAMOS. </a:t>
            </a:r>
          </a:p>
        </p:txBody>
      </p:sp>
      <p:pic>
        <p:nvPicPr>
          <p:cNvPr id="9" name="Imagem 8" descr="Uma imagem com desenho, file, arte, Gráficos&#10;&#10;Descrição gerada automaticamente">
            <a:extLst>
              <a:ext uri="{FF2B5EF4-FFF2-40B4-BE49-F238E27FC236}">
                <a16:creationId xmlns:a16="http://schemas.microsoft.com/office/drawing/2014/main" id="{48D8C80B-B01E-A8FF-3FCC-4996E2F7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325" r="1" b="1"/>
          <a:stretch/>
        </p:blipFill>
        <p:spPr>
          <a:xfrm>
            <a:off x="4901184" y="3499227"/>
            <a:ext cx="4177733" cy="4662955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47563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67B56D-BEEC-5867-3599-0B2A2756F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F05AB373-D1B3-DE6A-F80A-B9F3EE99E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983F71F-7AC8-428C-1F6B-D75EAF10C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717" y="0"/>
            <a:ext cx="8323428" cy="6858000"/>
            <a:chOff x="547625" y="0"/>
            <a:chExt cx="11097905" cy="685800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90572A-3AD0-F96F-E944-13DD2D444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7091A36-6489-4D16-C213-AD620B863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0B277E8-A26F-28C0-00EE-9FE9FF85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23B3DC8-AABE-A053-EF12-8CE0911F6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593352-C953-C40D-5920-5C78CD496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6" name="Imagem 5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F8D4164E-4691-4965-6D98-A2BF679F7B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50" t="32647" r="14231" b="9853"/>
          <a:stretch/>
        </p:blipFill>
        <p:spPr>
          <a:xfrm>
            <a:off x="3282748" y="155928"/>
            <a:ext cx="2569729" cy="144475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A8D144F-4057-AB4C-8314-74E39CE4003E}"/>
              </a:ext>
            </a:extLst>
          </p:cNvPr>
          <p:cNvSpPr txBox="1"/>
          <p:nvPr/>
        </p:nvSpPr>
        <p:spPr>
          <a:xfrm>
            <a:off x="971451" y="1720206"/>
            <a:ext cx="79819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2400" b="1" dirty="0">
                <a:solidFill>
                  <a:schemeClr val="accent1">
                    <a:lumMod val="50000"/>
                  </a:schemeClr>
                </a:solidFill>
              </a:rPr>
              <a:t>A NOSSA </a:t>
            </a:r>
            <a:r>
              <a:rPr lang="pt-PT" sz="2400" b="1" u="sng" dirty="0">
                <a:solidFill>
                  <a:schemeClr val="accent1">
                    <a:lumMod val="50000"/>
                  </a:schemeClr>
                </a:solidFill>
              </a:rPr>
              <a:t>ALEGRIA</a:t>
            </a:r>
            <a:r>
              <a:rPr lang="pt-PT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pt-PT" sz="2400" b="1" dirty="0">
                <a:solidFill>
                  <a:schemeClr val="accent1">
                    <a:lumMod val="50000"/>
                  </a:schemeClr>
                </a:solidFill>
              </a:rPr>
              <a:t>E NOSSA </a:t>
            </a:r>
            <a:r>
              <a:rPr lang="pt-PT" sz="2400" b="1" u="sng" dirty="0">
                <a:solidFill>
                  <a:schemeClr val="accent1">
                    <a:lumMod val="50000"/>
                  </a:schemeClr>
                </a:solidFill>
              </a:rPr>
              <a:t>ESPERANÇA</a:t>
            </a:r>
            <a:r>
              <a:rPr lang="pt-PT" sz="2400" b="1" dirty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9" name="Imagem 8" descr="Uma imagem com desenho, file, arte, Gráficos&#10;&#10;Descrição gerada automaticamente">
            <a:extLst>
              <a:ext uri="{FF2B5EF4-FFF2-40B4-BE49-F238E27FC236}">
                <a16:creationId xmlns:a16="http://schemas.microsoft.com/office/drawing/2014/main" id="{431F5866-9016-F1A1-DF53-A7439FD2FD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325" r="1" b="1"/>
          <a:stretch/>
        </p:blipFill>
        <p:spPr>
          <a:xfrm>
            <a:off x="4901184" y="3499227"/>
            <a:ext cx="4177733" cy="4662955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D762EEA-6690-247C-991E-F6040C77EF1D}"/>
              </a:ext>
            </a:extLst>
          </p:cNvPr>
          <p:cNvSpPr txBox="1"/>
          <p:nvPr/>
        </p:nvSpPr>
        <p:spPr>
          <a:xfrm>
            <a:off x="964803" y="2539683"/>
            <a:ext cx="71905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É…</a:t>
            </a:r>
          </a:p>
          <a:p>
            <a:pPr marL="0" indent="0">
              <a:buNone/>
            </a:pP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TEM A FONTE EM…</a:t>
            </a:r>
          </a:p>
          <a:p>
            <a:pPr marL="0" indent="0">
              <a:buNone/>
            </a:pP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ALIMENTA-SE </a:t>
            </a:r>
            <a:b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E PARTILHA-SE A PARTIR DE…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200BFEF-E62D-04A9-4016-4B737D02F678}"/>
              </a:ext>
            </a:extLst>
          </p:cNvPr>
          <p:cNvSpPr txBox="1"/>
          <p:nvPr/>
        </p:nvSpPr>
        <p:spPr>
          <a:xfrm>
            <a:off x="457482" y="3801643"/>
            <a:ext cx="46131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PT" sz="4000" b="1" dirty="0">
                <a:solidFill>
                  <a:schemeClr val="accent1">
                    <a:lumMod val="50000"/>
                  </a:schemeClr>
                </a:solidFill>
              </a:rPr>
              <a:t>JESUS CRISTO</a:t>
            </a:r>
          </a:p>
          <a:p>
            <a:pPr marL="0" indent="0" algn="ctr">
              <a:buNone/>
            </a:pPr>
            <a:r>
              <a:rPr lang="pt-PT" sz="1400" b="1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pt-PT" sz="1200" b="1" dirty="0">
                <a:solidFill>
                  <a:schemeClr val="accent1">
                    <a:lumMod val="50000"/>
                  </a:schemeClr>
                </a:solidFill>
              </a:rPr>
              <a:t>(PARTICULARMENTE NO ENCONTRO EUCARÍSTICO)</a:t>
            </a:r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agem 10" descr="Uma imagem com desenho, esboço, arte, ilustração&#10;&#10;Descrição gerada automaticamente">
            <a:extLst>
              <a:ext uri="{FF2B5EF4-FFF2-40B4-BE49-F238E27FC236}">
                <a16:creationId xmlns:a16="http://schemas.microsoft.com/office/drawing/2014/main" id="{D3D2CBF9-2408-9891-16FC-8D0E37F74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748" y="878609"/>
            <a:ext cx="5638055" cy="704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148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1FCCCC-7732-9CF1-1B3B-0C26F5D72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3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BD21050B-D85A-4CC6-94EC-450D24F1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27">
            <a:extLst>
              <a:ext uri="{FF2B5EF4-FFF2-40B4-BE49-F238E27FC236}">
                <a16:creationId xmlns:a16="http://schemas.microsoft.com/office/drawing/2014/main" id="{C4720EDA-E218-43A9-8817-08F09F4DB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37" name="Rectangle 29">
            <a:extLst>
              <a:ext uri="{FF2B5EF4-FFF2-40B4-BE49-F238E27FC236}">
                <a16:creationId xmlns:a16="http://schemas.microsoft.com/office/drawing/2014/main" id="{D87C4F29-0DC4-4901-A2FD-7C88889E6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C5F81162-7738-4BC8-BA5D-ADEFD7F2D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62" y="-1044"/>
            <a:ext cx="4824724" cy="6859043"/>
          </a:xfrm>
          <a:prstGeom prst="rect">
            <a:avLst/>
          </a:prstGeom>
          <a:solidFill>
            <a:schemeClr val="bg1"/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DDA1C44-3F0D-0CF3-F635-F2739558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42" y="2888981"/>
            <a:ext cx="6151164" cy="17518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|</a:t>
            </a:r>
            <a:b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4000" b="1" dirty="0">
                <a:latin typeface="+mn-lt"/>
              </a:rPr>
              <a:t>TRIÉNIO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PASTORAL</a:t>
            </a:r>
            <a:br>
              <a:rPr lang="en-US" sz="4000" b="1" dirty="0">
                <a:latin typeface="+mn-lt"/>
              </a:rPr>
            </a:b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78336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800"/>
            <a:ext cx="81153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FE02B9-DEDF-B58E-C8D3-F0333547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206" y="-172780"/>
            <a:ext cx="5163672" cy="14966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TRIÉNIO PASTORAL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AE2FF7-261E-6E40-B4F8-71705064AB0E}"/>
              </a:ext>
            </a:extLst>
          </p:cNvPr>
          <p:cNvSpPr txBox="1"/>
          <p:nvPr/>
        </p:nvSpPr>
        <p:spPr>
          <a:xfrm>
            <a:off x="1199497" y="1496649"/>
            <a:ext cx="669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“SEDE </a:t>
            </a:r>
            <a:r>
              <a:rPr lang="pt-PT" b="1" u="sng" dirty="0">
                <a:solidFill>
                  <a:schemeClr val="accent1">
                    <a:lumMod val="50000"/>
                  </a:schemeClr>
                </a:solidFill>
              </a:rPr>
              <a:t>ALEGRES</a:t>
            </a: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 NA ESPERANÇA,</a:t>
            </a:r>
          </a:p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				</a:t>
            </a:r>
            <a:r>
              <a:rPr lang="pt-PT" b="1" u="sng" dirty="0">
                <a:solidFill>
                  <a:schemeClr val="accent1">
                    <a:lumMod val="50000"/>
                  </a:schemeClr>
                </a:solidFill>
              </a:rPr>
              <a:t>PACIENTES</a:t>
            </a: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 NA TRIBULAÇÃO,</a:t>
            </a:r>
          </a:p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							</a:t>
            </a:r>
            <a:r>
              <a:rPr lang="pt-PT" b="1" u="sng" dirty="0">
                <a:solidFill>
                  <a:schemeClr val="accent1">
                    <a:lumMod val="50000"/>
                  </a:schemeClr>
                </a:solidFill>
              </a:rPr>
              <a:t>PERSEVERANTES</a:t>
            </a: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 NA ORAÇÃO.”</a:t>
            </a:r>
          </a:p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											- RM 12,12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64106E8-DA64-5677-2A7E-48A01FC316A5}"/>
              </a:ext>
            </a:extLst>
          </p:cNvPr>
          <p:cNvSpPr txBox="1"/>
          <p:nvPr/>
        </p:nvSpPr>
        <p:spPr>
          <a:xfrm>
            <a:off x="1903206" y="3059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ALEGRIA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AB4187D-C269-791B-8B6D-1F970D94A232}"/>
              </a:ext>
            </a:extLst>
          </p:cNvPr>
          <p:cNvSpPr txBox="1"/>
          <p:nvPr/>
        </p:nvSpPr>
        <p:spPr>
          <a:xfrm>
            <a:off x="2914187" y="3059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+ PACIÊNCIA +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B25AF8D-D263-BF4D-4AE0-499835C17E65}"/>
              </a:ext>
            </a:extLst>
          </p:cNvPr>
          <p:cNvSpPr txBox="1"/>
          <p:nvPr/>
        </p:nvSpPr>
        <p:spPr>
          <a:xfrm>
            <a:off x="4485042" y="3059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PERSEVERANÇA</a:t>
            </a:r>
          </a:p>
        </p:txBody>
      </p:sp>
      <p:cxnSp>
        <p:nvCxnSpPr>
          <p:cNvPr id="24" name="Conexão Reta Unidirecional 23">
            <a:extLst>
              <a:ext uri="{FF2B5EF4-FFF2-40B4-BE49-F238E27FC236}">
                <a16:creationId xmlns:a16="http://schemas.microsoft.com/office/drawing/2014/main" id="{28016CB3-1377-B72C-8B6A-0301C9F7070F}"/>
              </a:ext>
            </a:extLst>
          </p:cNvPr>
          <p:cNvCxnSpPr/>
          <p:nvPr/>
        </p:nvCxnSpPr>
        <p:spPr>
          <a:xfrm>
            <a:off x="2498271" y="1885950"/>
            <a:ext cx="0" cy="11732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ta Unidirecional 25">
            <a:extLst>
              <a:ext uri="{FF2B5EF4-FFF2-40B4-BE49-F238E27FC236}">
                <a16:creationId xmlns:a16="http://schemas.microsoft.com/office/drawing/2014/main" id="{FB46AFBD-2463-B90B-FC61-0A1387AAFA89}"/>
              </a:ext>
            </a:extLst>
          </p:cNvPr>
          <p:cNvCxnSpPr/>
          <p:nvPr/>
        </p:nvCxnSpPr>
        <p:spPr>
          <a:xfrm>
            <a:off x="3714750" y="2179864"/>
            <a:ext cx="0" cy="8793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ta Unidirecional 27">
            <a:extLst>
              <a:ext uri="{FF2B5EF4-FFF2-40B4-BE49-F238E27FC236}">
                <a16:creationId xmlns:a16="http://schemas.microsoft.com/office/drawing/2014/main" id="{345E0685-42E3-4001-D83A-5659AFE947DE}"/>
              </a:ext>
            </a:extLst>
          </p:cNvPr>
          <p:cNvCxnSpPr/>
          <p:nvPr/>
        </p:nvCxnSpPr>
        <p:spPr>
          <a:xfrm>
            <a:off x="5380264" y="2400300"/>
            <a:ext cx="0" cy="6588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haveta à Direita 29">
            <a:extLst>
              <a:ext uri="{FF2B5EF4-FFF2-40B4-BE49-F238E27FC236}">
                <a16:creationId xmlns:a16="http://schemas.microsoft.com/office/drawing/2014/main" id="{35221310-978B-9B7F-3BB9-AE127DFF5E00}"/>
              </a:ext>
            </a:extLst>
          </p:cNvPr>
          <p:cNvSpPr/>
          <p:nvPr/>
        </p:nvSpPr>
        <p:spPr>
          <a:xfrm rot="5400000">
            <a:off x="3921705" y="1311558"/>
            <a:ext cx="468758" cy="4505757"/>
          </a:xfrm>
          <a:prstGeom prst="rightBrace">
            <a:avLst>
              <a:gd name="adj1" fmla="val 11495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A049A6E-56E9-C25B-0958-F9847D5C0D79}"/>
              </a:ext>
            </a:extLst>
          </p:cNvPr>
          <p:cNvSpPr txBox="1"/>
          <p:nvPr/>
        </p:nvSpPr>
        <p:spPr>
          <a:xfrm>
            <a:off x="476898" y="4069687"/>
            <a:ext cx="819020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3 CARATERÍSTICAS DO VIVER CRISTÃO </a:t>
            </a:r>
          </a:p>
          <a:p>
            <a:pPr algn="ctr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QUE QUEREMOS REDESCOBRIR INTERLIGADAS UMAS ÀS OUTRAS. </a:t>
            </a:r>
          </a:p>
          <a:p>
            <a:pPr algn="ctr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POR ISSO, ELAS SOMAM-SE UMAS ÀS OUTRAS, EM VEZ DE SE SUCEDEREM. </a:t>
            </a:r>
          </a:p>
        </p:txBody>
      </p:sp>
      <p:sp>
        <p:nvSpPr>
          <p:cNvPr id="33" name="Seta para Baixo 32">
            <a:extLst>
              <a:ext uri="{FF2B5EF4-FFF2-40B4-BE49-F238E27FC236}">
                <a16:creationId xmlns:a16="http://schemas.microsoft.com/office/drawing/2014/main" id="{1AEACC80-0C3F-5852-B8AF-535E84557B13}"/>
              </a:ext>
            </a:extLst>
          </p:cNvPr>
          <p:cNvSpPr/>
          <p:nvPr/>
        </p:nvSpPr>
        <p:spPr>
          <a:xfrm>
            <a:off x="4033158" y="5087775"/>
            <a:ext cx="770292" cy="167367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4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30" grpId="0" animBg="1"/>
      <p:bldP spid="32" grpId="0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11E4A4-0DA0-E9DD-3318-6F41838F8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32016-44B6-7DC0-94B8-671C476A8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5F70A8-1708-4BC3-899B-0B64D4F01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A9798F-3E86-B6C4-6680-8E52744C2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800"/>
            <a:ext cx="81153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A647D4-F896-B9A0-6922-8E666C2B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206" y="-172780"/>
            <a:ext cx="5163672" cy="14966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TRIÉNIO PASTORAL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D94333C-4021-D97A-27C6-F680596A6147}"/>
              </a:ext>
            </a:extLst>
          </p:cNvPr>
          <p:cNvSpPr txBox="1"/>
          <p:nvPr/>
        </p:nvSpPr>
        <p:spPr>
          <a:xfrm>
            <a:off x="1462832" y="2136338"/>
            <a:ext cx="819020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ANO PASTORAL 2024/2025 – 	ALEGRES NA ESPERANÇA</a:t>
            </a:r>
          </a:p>
          <a:p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ANO PASTORAL 2025/2026 – 	ALEGRES NA ESPERANÇA</a:t>
            </a:r>
          </a:p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							</a:t>
            </a: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PACIENTES NA TRIBULAÇÃO </a:t>
            </a:r>
          </a:p>
          <a:p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ANO PASTORAL 2026/2027 – 	ALEGRES NA ESPERANÇA</a:t>
            </a:r>
          </a:p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							</a:t>
            </a: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PACIENTES NA TRIBULAÇÃO </a:t>
            </a:r>
          </a:p>
          <a:p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							PERSEVERANTES NA ORAÇÃO </a:t>
            </a:r>
          </a:p>
          <a:p>
            <a:pPr algn="ctr"/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61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115210-3FC1-E97E-8F6D-A735F5D41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3">
            <a:extLst>
              <a:ext uri="{FF2B5EF4-FFF2-40B4-BE49-F238E27FC236}">
                <a16:creationId xmlns:a16="http://schemas.microsoft.com/office/drawing/2014/main" id="{B3AB22D6-B834-EE56-B7C7-946DA6DC8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25DF5DB4-CA99-1BAD-4527-29EFC64A4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27">
            <a:extLst>
              <a:ext uri="{FF2B5EF4-FFF2-40B4-BE49-F238E27FC236}">
                <a16:creationId xmlns:a16="http://schemas.microsoft.com/office/drawing/2014/main" id="{E5BBBD6E-7F82-6182-BD48-13E41E71B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37" name="Rectangle 29">
            <a:extLst>
              <a:ext uri="{FF2B5EF4-FFF2-40B4-BE49-F238E27FC236}">
                <a16:creationId xmlns:a16="http://schemas.microsoft.com/office/drawing/2014/main" id="{94ABCC7E-4B27-AD55-6769-202EFEDB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B6CE3947-BF31-33B7-A42B-22F5D65D1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62" y="-1044"/>
            <a:ext cx="4824724" cy="6859043"/>
          </a:xfrm>
          <a:prstGeom prst="rect">
            <a:avLst/>
          </a:prstGeom>
          <a:solidFill>
            <a:schemeClr val="bg1"/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6B86812-7676-681E-EA61-2A73815F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42" y="3428477"/>
            <a:ext cx="6151164" cy="17518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|</a:t>
            </a:r>
            <a:br>
              <a:rPr lang="en-US" sz="4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PRIORIDADES </a:t>
            </a:r>
            <a:br>
              <a:rPr lang="en-US" sz="4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PASTORAIS</a:t>
            </a:r>
            <a:br>
              <a:rPr lang="en-US" sz="4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|</a:t>
            </a:r>
            <a:endParaRPr lang="en-US" sz="40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560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BADF4D-9188-F574-AE26-7EFAB00FB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96C780-72CC-497D-9F8D-52DAACFC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F6A6262-548C-4AD8-920B-7E0EB5CF3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483E7C2-E33D-4AC2-9E6A-5553B7049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97B95C-A16A-4E80-BFE9-EFCCA337A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907"/>
            <a:ext cx="8236492" cy="3171424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225F61C-AB10-3A84-F8C4-8AF6674E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06" y="1324804"/>
            <a:ext cx="9568036" cy="42127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DIMENSÃO EUCARÍSTICA: </a:t>
            </a:r>
            <a:b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	Eucaristia e vivência dominical	</a:t>
            </a:r>
            <a:r>
              <a:rPr lang="pt-PT" sz="2000" b="1" i="1" dirty="0">
                <a:solidFill>
                  <a:schemeClr val="accent1">
                    <a:lumMod val="50000"/>
                  </a:schemeClr>
                </a:solidFill>
              </a:rPr>
              <a:t>(fontal-central) </a:t>
            </a:r>
            <a:br>
              <a:rPr lang="pt-PT" sz="2000" b="1" i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DIMENSÃO VOCACIONAL: </a:t>
            </a:r>
            <a:b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	da Santidade à Doação		</a:t>
            </a:r>
            <a:r>
              <a:rPr lang="pt-PT" sz="2000" b="1" i="1" dirty="0">
                <a:solidFill>
                  <a:schemeClr val="accent1">
                    <a:lumMod val="50000"/>
                  </a:schemeClr>
                </a:solidFill>
              </a:rPr>
              <a:t>(derivante)</a:t>
            </a:r>
            <a:br>
              <a:rPr lang="pt-PT" sz="2000" b="1" i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DIMENSÃO PERFORMATIVA: </a:t>
            </a:r>
            <a:b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	configurar-se com Jesus Cristo	</a:t>
            </a:r>
            <a:r>
              <a:rPr lang="pt-PT" sz="2000" b="1" i="1" dirty="0">
                <a:solidFill>
                  <a:schemeClr val="accent1">
                    <a:lumMod val="50000"/>
                  </a:schemeClr>
                </a:solidFill>
              </a:rPr>
              <a:t>(instrumental)</a:t>
            </a:r>
          </a:p>
        </p:txBody>
      </p:sp>
    </p:spTree>
    <p:extLst>
      <p:ext uri="{BB962C8B-B14F-4D97-AF65-F5344CB8AC3E}">
        <p14:creationId xmlns:p14="http://schemas.microsoft.com/office/powerpoint/2010/main" val="2625963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DF772F-A79B-48F9-8B22-3B11AB306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6" y="729175"/>
            <a:ext cx="559272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520579-7D36-E00B-CEFB-DED53967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11" y="446116"/>
            <a:ext cx="4958259" cy="1113575"/>
          </a:xfrm>
          <a:solidFill>
            <a:srgbClr val="58762B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b">
            <a:normAutofit/>
          </a:bodyPr>
          <a:lstStyle/>
          <a:p>
            <a:r>
              <a:rPr lang="pt-PT" sz="3600" b="1" dirty="0">
                <a:solidFill>
                  <a:schemeClr val="bg1"/>
                </a:solidFill>
              </a:rPr>
              <a:t>APRESENTAÇÃO</a:t>
            </a:r>
            <a:br>
              <a:rPr lang="pt-PT" sz="3600" b="1" dirty="0">
                <a:solidFill>
                  <a:schemeClr val="bg1"/>
                </a:solidFill>
              </a:rPr>
            </a:br>
            <a:r>
              <a:rPr lang="pt-PT" sz="3600" b="1" dirty="0">
                <a:solidFill>
                  <a:schemeClr val="bg1"/>
                </a:solidFill>
              </a:rPr>
              <a:t>DO TRIÉNIO PASTORAL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0D77F5B-36CE-8EA6-0BA7-16FD01758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540" y="1958227"/>
            <a:ext cx="5422885" cy="3784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000" b="1" dirty="0">
                <a:solidFill>
                  <a:srgbClr val="58762B"/>
                </a:solidFill>
              </a:rPr>
              <a:t>IMAGEM E LEMA DO TRIÉNIO PASTORAL</a:t>
            </a:r>
          </a:p>
          <a:p>
            <a:pPr marL="0" indent="0">
              <a:buNone/>
            </a:pPr>
            <a:r>
              <a:rPr lang="pt-PT" sz="2000" b="1" dirty="0">
                <a:solidFill>
                  <a:srgbClr val="58762B"/>
                </a:solidFill>
              </a:rPr>
              <a:t>PROGRAMA PASTORAL TRIENAL 2024-2027</a:t>
            </a:r>
          </a:p>
          <a:p>
            <a:pPr marL="0" indent="0">
              <a:buNone/>
            </a:pPr>
            <a:r>
              <a:rPr lang="pt-PT" sz="2000" b="1" dirty="0">
                <a:solidFill>
                  <a:srgbClr val="58762B"/>
                </a:solidFill>
              </a:rPr>
              <a:t>      -  ALEGRES NA ESPERANÇA</a:t>
            </a:r>
          </a:p>
          <a:p>
            <a:pPr marL="0" indent="0">
              <a:buNone/>
            </a:pPr>
            <a:r>
              <a:rPr lang="pt-PT" sz="2000" b="1" dirty="0">
                <a:solidFill>
                  <a:srgbClr val="58762B"/>
                </a:solidFill>
              </a:rPr>
              <a:t>TRIÉNIO PASTORAL</a:t>
            </a:r>
          </a:p>
          <a:p>
            <a:pPr marL="0" indent="0">
              <a:buNone/>
            </a:pPr>
            <a:r>
              <a:rPr lang="pt-PT" sz="2000" b="1" dirty="0">
                <a:solidFill>
                  <a:srgbClr val="58762B"/>
                </a:solidFill>
              </a:rPr>
              <a:t>PRIORIDADES PASTORAIS</a:t>
            </a:r>
          </a:p>
          <a:p>
            <a:pPr marL="0" indent="0">
              <a:buNone/>
            </a:pPr>
            <a:r>
              <a:rPr lang="pt-PT" sz="2000" b="1" dirty="0">
                <a:solidFill>
                  <a:srgbClr val="58762B"/>
                </a:solidFill>
              </a:rPr>
              <a:t>      - DIMENSÃO EUCARÍSTICA</a:t>
            </a:r>
          </a:p>
          <a:p>
            <a:pPr marL="0" indent="0">
              <a:buNone/>
            </a:pPr>
            <a:r>
              <a:rPr lang="pt-PT" sz="2000" b="1" dirty="0">
                <a:solidFill>
                  <a:srgbClr val="58762B"/>
                </a:solidFill>
              </a:rPr>
              <a:t>      - DIMENSÃO VOCACIONAL</a:t>
            </a:r>
          </a:p>
          <a:p>
            <a:pPr marL="0" indent="0">
              <a:buNone/>
            </a:pPr>
            <a:r>
              <a:rPr lang="pt-PT" sz="2000" b="1" dirty="0">
                <a:solidFill>
                  <a:srgbClr val="58762B"/>
                </a:solidFill>
              </a:rPr>
              <a:t>      - DIMENSÃO PERFORMATIVA</a:t>
            </a:r>
          </a:p>
          <a:p>
            <a:pPr marL="0" indent="0">
              <a:buNone/>
            </a:pPr>
            <a:r>
              <a:rPr lang="pt-PT" sz="2000" b="1" dirty="0">
                <a:solidFill>
                  <a:srgbClr val="58762B"/>
                </a:solidFill>
              </a:rPr>
              <a:t>CAMINHO DE ADVENTO E QUARESMA</a:t>
            </a:r>
          </a:p>
          <a:p>
            <a:pPr marL="0" indent="0">
              <a:buNone/>
            </a:pPr>
            <a:r>
              <a:rPr lang="pt-PT" sz="2000" b="1" dirty="0">
                <a:solidFill>
                  <a:srgbClr val="58762B"/>
                </a:solidFill>
              </a:rPr>
              <a:t>2 REALIDADES / ACONTECIMENTOS</a:t>
            </a:r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13309C00-14F2-63E6-05B4-CBFAAE5E8F9A}"/>
              </a:ext>
            </a:extLst>
          </p:cNvPr>
          <p:cNvCxnSpPr>
            <a:cxnSpLocks/>
          </p:cNvCxnSpPr>
          <p:nvPr/>
        </p:nvCxnSpPr>
        <p:spPr>
          <a:xfrm>
            <a:off x="698711" y="1819656"/>
            <a:ext cx="0" cy="43994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6C449273-7CC9-38DD-5610-755B5B30C8C9}"/>
              </a:ext>
            </a:extLst>
          </p:cNvPr>
          <p:cNvCxnSpPr/>
          <p:nvPr/>
        </p:nvCxnSpPr>
        <p:spPr>
          <a:xfrm>
            <a:off x="719210" y="1709928"/>
            <a:ext cx="4937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0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1FA70A-7A70-75D3-05BD-B1D7F1F59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883" y="1110000"/>
            <a:ext cx="7646805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F4D0B81-DAF4-7AA2-34FC-4B159795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726" y="1118765"/>
            <a:ext cx="6220547" cy="5061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2000" b="1" dirty="0">
                <a:solidFill>
                  <a:schemeClr val="accent1">
                    <a:lumMod val="50000"/>
                  </a:schemeClr>
                </a:solidFill>
              </a:rPr>
              <a:t>APLICAM-SE PARTICULARMENTE EM 8 REALIDADES: </a:t>
            </a:r>
            <a:endParaRPr lang="en-US" sz="2000" b="1" i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5FC6FAB-826A-C515-0D4B-282A55FD8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34522"/>
              </p:ext>
            </p:extLst>
          </p:nvPr>
        </p:nvGraphicFramePr>
        <p:xfrm>
          <a:off x="1668235" y="1763485"/>
          <a:ext cx="5807529" cy="372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60476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0C0C06-37B3-5EC4-422F-5F4B81BEF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C6057D56-8D7E-39F6-BBCB-3F2188ABD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F7757A2-9FD7-120D-0AAF-6D745D9F8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4461934D-7CC1-4865-05B9-52B213C5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7C4D24A0-17E3-E774-B861-FFCDCF78C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A3BE6F9-1F25-E6D2-5826-8B586E710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883" y="1110000"/>
            <a:ext cx="7646805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DCEC8D1-C250-8B02-E383-5B064A48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66" y="1118765"/>
            <a:ext cx="7646805" cy="963932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accent1">
                    <a:lumMod val="50000"/>
                  </a:schemeClr>
                </a:solidFill>
              </a:rPr>
              <a:t>DIMENSÃO EUCARÍSTICA</a:t>
            </a:r>
          </a:p>
        </p:txBody>
      </p: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id="{1EEEAAE9-1AF1-3D60-3586-1F529275B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66" y="20826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800" b="1" dirty="0">
                <a:solidFill>
                  <a:schemeClr val="accent1">
                    <a:lumMod val="50000"/>
                  </a:schemeClr>
                </a:solidFill>
              </a:rPr>
              <a:t>Eucaristia e Vivência Dominical</a:t>
            </a:r>
          </a:p>
          <a:p>
            <a:endParaRPr lang="pt-PT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PT" sz="1800" b="1" dirty="0">
                <a:solidFill>
                  <a:schemeClr val="accent1">
                    <a:lumMod val="50000"/>
                  </a:schemeClr>
                </a:solidFill>
              </a:rPr>
              <a:t>Redescobrir o Sacramento e Culto Eucarístico como ENCONTRO</a:t>
            </a:r>
          </a:p>
          <a:p>
            <a:endParaRPr lang="pt-PT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PT" sz="1800" b="1" dirty="0">
                <a:solidFill>
                  <a:schemeClr val="accent1">
                    <a:lumMod val="50000"/>
                  </a:schemeClr>
                </a:solidFill>
              </a:rPr>
              <a:t>Fonte do viver e do agir cristãos </a:t>
            </a:r>
            <a:br>
              <a:rPr lang="pt-PT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800" b="1" dirty="0">
                <a:solidFill>
                  <a:schemeClr val="accent1">
                    <a:lumMod val="50000"/>
                  </a:schemeClr>
                </a:solidFill>
              </a:rPr>
              <a:t>(comunidade, família, vocações, jovens, catequese, etc…)</a:t>
            </a:r>
          </a:p>
          <a:p>
            <a:endParaRPr lang="pt-PT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PT" sz="1800" b="1" dirty="0">
                <a:solidFill>
                  <a:schemeClr val="accent1">
                    <a:lumMod val="50000"/>
                  </a:schemeClr>
                </a:solidFill>
              </a:rPr>
              <a:t>O dinamismo ou movimento natural do nosso viver deverá ser sempre: </a:t>
            </a:r>
            <a:br>
              <a:rPr lang="pt-PT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800" b="1" i="1" dirty="0">
                <a:solidFill>
                  <a:schemeClr val="accent1">
                    <a:lumMod val="50000"/>
                  </a:schemeClr>
                </a:solidFill>
              </a:rPr>
              <a:t>do ser ao fazer, da contemplação à ação, </a:t>
            </a:r>
            <a:br>
              <a:rPr lang="pt-PT" sz="18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800" b="1" i="1" dirty="0">
                <a:solidFill>
                  <a:schemeClr val="accent1">
                    <a:lumMod val="50000"/>
                  </a:schemeClr>
                </a:solidFill>
              </a:rPr>
              <a:t>do mistério ao ministério, da Missa à Missão</a:t>
            </a:r>
            <a:r>
              <a:rPr lang="pt-PT" sz="1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7567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10618-67B2-1E43-9BEE-6DF845E8B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3D7521A4-F792-4AF8-7EA8-884CD14E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0AC81D9-55BE-9593-C0FC-1F62F6C8B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35BEBC6E-9328-D488-C7C1-33C4AAB65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1BF5419A-F2A7-F2DD-0073-D183451FE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8A21F05-D1DD-EB17-F162-0C7BE48D0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883" y="1110000"/>
            <a:ext cx="7646805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8A278DF-F0D4-54F6-66DB-ECDD6052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66" y="1118765"/>
            <a:ext cx="7646805" cy="963932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accent1">
                    <a:lumMod val="50000"/>
                  </a:schemeClr>
                </a:solidFill>
              </a:rPr>
              <a:t>DIMENSÃO VOCACIONAL</a:t>
            </a:r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CEAEA81E-DF29-7A9B-6CC4-679322561FBC}"/>
              </a:ext>
            </a:extLst>
          </p:cNvPr>
          <p:cNvSpPr txBox="1">
            <a:spLocks/>
          </p:cNvSpPr>
          <p:nvPr/>
        </p:nvSpPr>
        <p:spPr>
          <a:xfrm>
            <a:off x="833166" y="1783588"/>
            <a:ext cx="11153954" cy="4928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Da Santidade à Doação</a:t>
            </a:r>
          </a:p>
          <a:p>
            <a:pPr marL="0" indent="0">
              <a:buNone/>
            </a:pPr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Nasce, cresce e matura-se a partir da descoberta de Cristo como Vivente</a:t>
            </a:r>
          </a:p>
          <a:p>
            <a:pPr marL="0" indent="0">
              <a:buNone/>
            </a:pPr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Encontra na Eucaristia lugar particular onde se alimenta </a:t>
            </a:r>
            <a:b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e donde nasce disponibilidade; </a:t>
            </a:r>
          </a:p>
          <a:p>
            <a:pPr marL="0" indent="0">
              <a:buNone/>
            </a:pPr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É da descoberta de Cristo na consciência Batismal </a:t>
            </a:r>
            <a:b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e na pertença Eclesial que, </a:t>
            </a:r>
            <a:b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acolhendo a vocação à Santidade, </a:t>
            </a:r>
            <a:b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nasce a disponibilidade para outros chamamentos…</a:t>
            </a:r>
          </a:p>
          <a:p>
            <a:pPr marL="0" indent="0">
              <a:buNone/>
            </a:pPr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Dupla perspetiva: Alegria e Esperança</a:t>
            </a:r>
          </a:p>
        </p:txBody>
      </p:sp>
    </p:spTree>
    <p:extLst>
      <p:ext uri="{BB962C8B-B14F-4D97-AF65-F5344CB8AC3E}">
        <p14:creationId xmlns:p14="http://schemas.microsoft.com/office/powerpoint/2010/main" val="12464339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ED5E7E-50C2-00BA-E064-FD8BC1D61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F0A3849C-8718-1804-C454-C6734F817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68F56D-875D-42B9-BD3E-31823354C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CF1E2A2-762B-34A1-A877-E68B636FD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17E6C79D-CB30-8973-9F59-1A6CB5866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BC8FFFE-C36B-8A26-A973-3513D722C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883" y="1110000"/>
            <a:ext cx="7646805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22FA015-B700-9A88-E079-00712D3A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66" y="1118765"/>
            <a:ext cx="7646805" cy="963932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accent1">
                    <a:lumMod val="50000"/>
                  </a:schemeClr>
                </a:solidFill>
              </a:rPr>
              <a:t>DIMENSÃO PERFORMATIVA</a:t>
            </a:r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BB679925-A874-6FC3-1695-5E5472F52E53}"/>
              </a:ext>
            </a:extLst>
          </p:cNvPr>
          <p:cNvSpPr txBox="1">
            <a:spLocks/>
          </p:cNvSpPr>
          <p:nvPr/>
        </p:nvSpPr>
        <p:spPr>
          <a:xfrm>
            <a:off x="833166" y="2091462"/>
            <a:ext cx="11153954" cy="4928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Configurar-se com Jesus Cristo</a:t>
            </a:r>
          </a:p>
          <a:p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Ao serviço da redescoberta da Eucaristia e da viver cristão como Vocação</a:t>
            </a:r>
          </a:p>
          <a:p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Não basta o conhecimento intelectual: </a:t>
            </a:r>
            <a:b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esta está ao serviço duma configuração que acontece no interior</a:t>
            </a:r>
          </a:p>
          <a:p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Que a formação não seja apenas técnica, mas sobretudo </a:t>
            </a:r>
            <a:r>
              <a:rPr lang="pt-PT" sz="1600" b="1" dirty="0" err="1">
                <a:solidFill>
                  <a:schemeClr val="accent1">
                    <a:lumMod val="50000"/>
                  </a:schemeClr>
                </a:solidFill>
              </a:rPr>
              <a:t>discipular</a:t>
            </a:r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315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8AA29A-50FD-2BA7-24F7-4E2F0428E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3">
            <a:extLst>
              <a:ext uri="{FF2B5EF4-FFF2-40B4-BE49-F238E27FC236}">
                <a16:creationId xmlns:a16="http://schemas.microsoft.com/office/drawing/2014/main" id="{2E92F35C-C428-6B93-4A24-B591267D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D781C616-3FB9-5786-5955-008B9725B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27">
            <a:extLst>
              <a:ext uri="{FF2B5EF4-FFF2-40B4-BE49-F238E27FC236}">
                <a16:creationId xmlns:a16="http://schemas.microsoft.com/office/drawing/2014/main" id="{123256F7-432E-959C-BBB1-98600CFF9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37" name="Rectangle 29">
            <a:extLst>
              <a:ext uri="{FF2B5EF4-FFF2-40B4-BE49-F238E27FC236}">
                <a16:creationId xmlns:a16="http://schemas.microsoft.com/office/drawing/2014/main" id="{4F7E4EC2-1619-1296-5471-B25AE4572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21A13723-6B6E-A35D-AC64-9E92F8D61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62" y="-1044"/>
            <a:ext cx="4824724" cy="6859043"/>
          </a:xfrm>
          <a:prstGeom prst="rect">
            <a:avLst/>
          </a:prstGeom>
          <a:solidFill>
            <a:schemeClr val="bg1"/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2B1DEFA-B9B2-E3FC-4795-94BBEDE7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42" y="3428477"/>
            <a:ext cx="6151164" cy="17518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|</a:t>
            </a:r>
            <a:br>
              <a:rPr lang="en-US" sz="4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CAMINHO</a:t>
            </a:r>
            <a:br>
              <a:rPr lang="en-US" sz="4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 ADVENTO</a:t>
            </a:r>
            <a:br>
              <a:rPr lang="en-US" sz="4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 QUARESMA</a:t>
            </a:r>
            <a:br>
              <a:rPr lang="en-US" sz="4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|</a:t>
            </a:r>
            <a:endParaRPr lang="en-US" sz="40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78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66">
            <a:extLst>
              <a:ext uri="{FF2B5EF4-FFF2-40B4-BE49-F238E27FC236}">
                <a16:creationId xmlns:a16="http://schemas.microsoft.com/office/drawing/2014/main" id="{50DF6B93-F3AC-40E0-8651-89582E5E8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68">
            <a:extLst>
              <a:ext uri="{FF2B5EF4-FFF2-40B4-BE49-F238E27FC236}">
                <a16:creationId xmlns:a16="http://schemas.microsoft.com/office/drawing/2014/main" id="{E8027539-FDC1-4BD7-ABD3-2C9688465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47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0">
            <a:extLst>
              <a:ext uri="{FF2B5EF4-FFF2-40B4-BE49-F238E27FC236}">
                <a16:creationId xmlns:a16="http://schemas.microsoft.com/office/drawing/2014/main" id="{8746EFA5-E6C7-4867-8011-E729148E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49" y="685800"/>
            <a:ext cx="5057215" cy="54864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227C6AA-2268-2088-960D-1C789D06B37D}"/>
              </a:ext>
            </a:extLst>
          </p:cNvPr>
          <p:cNvSpPr txBox="1"/>
          <p:nvPr/>
        </p:nvSpPr>
        <p:spPr>
          <a:xfrm>
            <a:off x="673650" y="2113933"/>
            <a:ext cx="4510671" cy="4253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z="1200" b="1" dirty="0">
                <a:solidFill>
                  <a:schemeClr val="accent1">
                    <a:lumMod val="50000"/>
                  </a:schemeClr>
                </a:solidFill>
              </a:rPr>
              <a:t>PROPOSTA DE CAMINHADA DIOCESANA</a:t>
            </a:r>
          </a:p>
          <a:p>
            <a:endParaRPr lang="pt-PT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sz="1200" b="1" dirty="0">
                <a:solidFill>
                  <a:schemeClr val="accent1">
                    <a:lumMod val="50000"/>
                  </a:schemeClr>
                </a:solidFill>
              </a:rPr>
              <a:t>ADVENTO: </a:t>
            </a:r>
          </a:p>
          <a:p>
            <a:r>
              <a:rPr lang="pt-PT" sz="1200" b="1" dirty="0">
                <a:solidFill>
                  <a:schemeClr val="accent1">
                    <a:lumMod val="50000"/>
                  </a:schemeClr>
                </a:solidFill>
              </a:rPr>
              <a:t>preparação para o Jubileu com tema da Esperança</a:t>
            </a:r>
          </a:p>
          <a:p>
            <a:endParaRPr lang="pt-PT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sz="1200" b="1" dirty="0">
                <a:solidFill>
                  <a:schemeClr val="accent1">
                    <a:lumMod val="50000"/>
                  </a:schemeClr>
                </a:solidFill>
              </a:rPr>
              <a:t>QUARESMA: </a:t>
            </a:r>
          </a:p>
          <a:p>
            <a:r>
              <a:rPr lang="pt-PT" sz="1200" b="1" dirty="0">
                <a:solidFill>
                  <a:schemeClr val="accent1">
                    <a:lumMod val="50000"/>
                  </a:schemeClr>
                </a:solidFill>
              </a:rPr>
              <a:t>preparação para a Páscoa com tema da Eucaristia</a:t>
            </a:r>
          </a:p>
          <a:p>
            <a:endParaRPr lang="pt-PT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sz="1200" b="1" dirty="0">
                <a:solidFill>
                  <a:schemeClr val="accent1">
                    <a:lumMod val="50000"/>
                  </a:schemeClr>
                </a:solidFill>
              </a:rPr>
              <a:t>PROCURARÁ SER UM TRABALHO INTER-SETORIAL </a:t>
            </a:r>
          </a:p>
          <a:p>
            <a:r>
              <a:rPr lang="pt-PT" sz="1200" b="1" dirty="0">
                <a:solidFill>
                  <a:schemeClr val="accent1">
                    <a:lumMod val="50000"/>
                  </a:schemeClr>
                </a:solidFill>
              </a:rPr>
              <a:t>E QUE ENVOLVA AS COMUNIDADES CRISTÃS NO SEU TODO: catequese, jovens, famílias, celebrações comunitárias, oração familiar ou por grupos, </a:t>
            </a:r>
            <a:r>
              <a:rPr lang="pt-PT" sz="1200" b="1" dirty="0" err="1">
                <a:solidFill>
                  <a:schemeClr val="accent1">
                    <a:lumMod val="50000"/>
                  </a:schemeClr>
                </a:solidFill>
              </a:rPr>
              <a:t>etc</a:t>
            </a:r>
            <a:r>
              <a:rPr lang="pt-PT" sz="1200" b="1" dirty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endParaRPr lang="pt-PT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sz="1200" b="1" dirty="0">
                <a:solidFill>
                  <a:schemeClr val="accent1">
                    <a:lumMod val="50000"/>
                  </a:schemeClr>
                </a:solidFill>
              </a:rPr>
              <a:t>Oferecerá formação espiritual e catequética SIMULTANEAMENTE PRESENCIAL COM TRANSMISSÃO DIGITAL </a:t>
            </a:r>
            <a:br>
              <a:rPr lang="pt-PT" sz="1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200" b="1" dirty="0">
                <a:solidFill>
                  <a:schemeClr val="accent1">
                    <a:lumMod val="50000"/>
                  </a:schemeClr>
                </a:solidFill>
              </a:rPr>
              <a:t>para abranger o maior número de pessoas; </a:t>
            </a:r>
          </a:p>
          <a:p>
            <a:endParaRPr lang="pt-PT" sz="1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sz="1200" b="1" dirty="0">
                <a:solidFill>
                  <a:schemeClr val="accent1">
                    <a:lumMod val="50000"/>
                  </a:schemeClr>
                </a:solidFill>
              </a:rPr>
              <a:t>SERÃO FACULTADOS APOIOS </a:t>
            </a:r>
            <a:br>
              <a:rPr lang="pt-PT" sz="1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200" b="1" dirty="0">
                <a:solidFill>
                  <a:schemeClr val="accent1">
                    <a:lumMod val="50000"/>
                  </a:schemeClr>
                </a:solidFill>
              </a:rPr>
              <a:t>PARA AMBAS AS CAMINHADAS </a:t>
            </a:r>
          </a:p>
        </p:txBody>
      </p:sp>
      <p:pic>
        <p:nvPicPr>
          <p:cNvPr id="13" name="Imagem 12" descr="Uma imagem com desenho, file, arte, Gráficos&#10;&#10;Descrição gerada automaticamente">
            <a:extLst>
              <a:ext uri="{FF2B5EF4-FFF2-40B4-BE49-F238E27FC236}">
                <a16:creationId xmlns:a16="http://schemas.microsoft.com/office/drawing/2014/main" id="{E260DF8D-BD1A-DB7F-F7D6-8E5BD0FA7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090" y="3731078"/>
            <a:ext cx="5355770" cy="4028071"/>
          </a:xfrm>
          <a:prstGeom prst="rect">
            <a:avLst/>
          </a:prstGeom>
        </p:spPr>
      </p:pic>
      <p:pic>
        <p:nvPicPr>
          <p:cNvPr id="17" name="Imagem 16" descr="Uma imagem com desenho, arte, esboço, símbolo&#10;&#10;Descrição gerada automaticamente">
            <a:extLst>
              <a:ext uri="{FF2B5EF4-FFF2-40B4-BE49-F238E27FC236}">
                <a16:creationId xmlns:a16="http://schemas.microsoft.com/office/drawing/2014/main" id="{2D59142B-6488-27F3-BAE8-013822BE5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831" y="20102"/>
            <a:ext cx="3331029" cy="4163786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7F1643D8-8A82-F11B-D6BD-052E015E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9" y="1837915"/>
            <a:ext cx="5801897" cy="1877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CAMINHO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 ADVENTO</a:t>
            </a:r>
            <a:b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 QUARESMA</a:t>
            </a:r>
            <a:endParaRPr lang="en-US" sz="2800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48815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12F60-C835-81D2-13ED-5C9954343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EA40ED7B-02D7-4271-9F9D-587A8F50E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339E2EE-E295-4C0B-8F17-950DE238C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9018" y="0"/>
            <a:ext cx="505777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30020846-5066-94A5-0359-0944506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887" y="-466100"/>
            <a:ext cx="6728036" cy="145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2400" b="1" dirty="0">
                <a:solidFill>
                  <a:schemeClr val="accent1">
                    <a:lumMod val="50000"/>
                  </a:schemeClr>
                </a:solidFill>
              </a:rPr>
              <a:t>2 REALIDADES / ACONTECIMENTOS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3" descr="Uma imagem com desenho, file, arte, Gráficos&#10;&#10;Descrição gerada automaticamente">
            <a:extLst>
              <a:ext uri="{FF2B5EF4-FFF2-40B4-BE49-F238E27FC236}">
                <a16:creationId xmlns:a16="http://schemas.microsoft.com/office/drawing/2014/main" id="{B1C2B549-9FEA-98A2-5EC4-B9ACB1C4A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4803" y="3710976"/>
            <a:ext cx="5355770" cy="4028071"/>
          </a:xfrm>
          <a:prstGeom prst="rect">
            <a:avLst/>
          </a:prstGeom>
        </p:spPr>
      </p:pic>
      <p:pic>
        <p:nvPicPr>
          <p:cNvPr id="5" name="Imagem 4" descr="Uma imagem com desenho, arte, esboço, símbolo&#10;&#10;Descrição gerada automaticamente">
            <a:extLst>
              <a:ext uri="{FF2B5EF4-FFF2-40B4-BE49-F238E27FC236}">
                <a16:creationId xmlns:a16="http://schemas.microsoft.com/office/drawing/2014/main" id="{C8389875-2F45-1441-3523-56378ED1D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38" y="0"/>
            <a:ext cx="3331029" cy="416378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059CCDC-7AC4-1FE3-15A9-6AB970B410BA}"/>
              </a:ext>
            </a:extLst>
          </p:cNvPr>
          <p:cNvSpPr txBox="1"/>
          <p:nvPr/>
        </p:nvSpPr>
        <p:spPr>
          <a:xfrm>
            <a:off x="4363599" y="1168706"/>
            <a:ext cx="452861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u="sng" dirty="0">
                <a:solidFill>
                  <a:schemeClr val="accent1">
                    <a:lumMod val="50000"/>
                  </a:schemeClr>
                </a:solidFill>
              </a:rPr>
              <a:t>ANO SANTO 2025 (JUBILEU)</a:t>
            </a:r>
          </a:p>
          <a:p>
            <a:endParaRPr lang="pt-PT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Roma: lugar central</a:t>
            </a:r>
          </a:p>
          <a:p>
            <a:pPr lvl="1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Vivência na Diocese:</a:t>
            </a:r>
          </a:p>
          <a:p>
            <a:pPr lvl="2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Jubileus Diocesanos</a:t>
            </a:r>
          </a:p>
          <a:p>
            <a:pPr lvl="2"/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Abertura e Encerramento </a:t>
            </a:r>
            <a:b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Diocesano na Catedral</a:t>
            </a:r>
          </a:p>
          <a:p>
            <a:pPr lvl="2"/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Peregrinações paroquiais </a:t>
            </a:r>
            <a:b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à Catedral (Igreja-Mãe)</a:t>
            </a:r>
          </a:p>
          <a:p>
            <a:pPr marL="914400" lvl="2" indent="0">
              <a:buNone/>
            </a:pPr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sz="1600" b="1" u="sng" dirty="0">
                <a:solidFill>
                  <a:schemeClr val="accent1">
                    <a:lumMod val="50000"/>
                  </a:schemeClr>
                </a:solidFill>
              </a:rPr>
              <a:t>SÍNODO DOS BISPOS SOBRE A SINODALIDADE</a:t>
            </a:r>
          </a:p>
          <a:p>
            <a:endParaRPr lang="pt-PT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Somos convidados a acompanhar</a:t>
            </a:r>
          </a:p>
          <a:p>
            <a:pPr lvl="1"/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Somos convidados a acolher</a:t>
            </a:r>
          </a:p>
          <a:p>
            <a:pPr lvl="1"/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Aprofundamento e aplicação diocesana: </a:t>
            </a:r>
            <a:b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600" b="1" dirty="0">
                <a:solidFill>
                  <a:schemeClr val="accent1">
                    <a:lumMod val="50000"/>
                  </a:schemeClr>
                </a:solidFill>
              </a:rPr>
              <a:t>a partir do ano pastoral 2025/2026</a:t>
            </a:r>
          </a:p>
          <a:p>
            <a:endParaRPr lang="pt-PT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94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6423B-BBD1-3FDB-A267-552AB098C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Tipo de letra, design&#10;&#10;Descrição gerada automaticamente">
            <a:extLst>
              <a:ext uri="{FF2B5EF4-FFF2-40B4-BE49-F238E27FC236}">
                <a16:creationId xmlns:a16="http://schemas.microsoft.com/office/drawing/2014/main" id="{49C50495-F893-AD05-AB6C-079AED74C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6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883" y="1110000"/>
            <a:ext cx="7646805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5BBB5D-CF6D-63C8-A1EF-EAE848A46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703" y="3431190"/>
            <a:ext cx="6151164" cy="17518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|</a:t>
            </a:r>
            <a:br>
              <a: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IMAGEM E LEMA </a:t>
            </a:r>
            <a:br>
              <a: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DO TRIÉNIO PASTORAL</a:t>
            </a:r>
            <a:br>
              <a: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|</a:t>
            </a:r>
            <a:endParaRPr lang="en-US" sz="40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004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B5A89-2315-661B-3D1F-B02D13596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DEB5884-ED03-CCF4-BB56-CD8DCAB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A03069-125B-E06E-E6B3-589A2AEA9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9FB2D2C-ACFE-831F-4F14-D46FDE77D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106E0C0-638C-0232-342C-E9F095DEA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EF35AD0-FA59-6265-EC50-D9173502A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883" y="1110000"/>
            <a:ext cx="7646805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agem 4" descr="Uma imagem com texto, design gráfico, Gráficos, desenho&#10;&#10;Descrição gerada automaticamente">
            <a:extLst>
              <a:ext uri="{FF2B5EF4-FFF2-40B4-BE49-F238E27FC236}">
                <a16:creationId xmlns:a16="http://schemas.microsoft.com/office/drawing/2014/main" id="{31CD7062-67C2-26DC-B5D5-27DFA58CD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83" y="519558"/>
            <a:ext cx="7262648" cy="58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1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4958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design gráfico, Gráficos, desenho&#10;&#10;Descrição gerada automaticamente">
            <a:extLst>
              <a:ext uri="{FF2B5EF4-FFF2-40B4-BE49-F238E27FC236}">
                <a16:creationId xmlns:a16="http://schemas.microsoft.com/office/drawing/2014/main" id="{3FED5360-31E5-8B60-C2B9-788D821E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3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5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2085981A-A85E-EBFF-6249-573E906C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" y="356617"/>
            <a:ext cx="4543425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21025 0.187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2C3D3-5584-3FC1-68BF-9EE8ED554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CED4241-AC51-F8E5-A415-C47CA0DB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DFE721-D65A-47F2-C482-861C926FF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1B688D8-70EE-2700-92BE-9F92CC729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61AC1B1-C759-E6E9-35D4-05334C37C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964163-DBF7-BE2E-4D8A-2176F872B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883" y="1110000"/>
            <a:ext cx="7646805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6C56E9-DBE0-F8DF-4931-29420AA2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703" y="3431190"/>
            <a:ext cx="6151164" cy="17518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|</a:t>
            </a:r>
            <a:b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PROGRAMA</a:t>
            </a:r>
            <a:b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PASTORAL</a:t>
            </a:r>
            <a:b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TRIENAL</a:t>
            </a:r>
            <a:b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2024- 2027</a:t>
            </a:r>
            <a:b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58623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9FA36-5CD9-A43D-65AD-B5DA5154E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E6D39F1-668D-819C-7671-434F647F2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5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22FB84-512C-9C04-7039-6610A85C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203792-82AA-BD65-9F3B-0437EA8C5D1F}"/>
              </a:ext>
            </a:extLst>
          </p:cNvPr>
          <p:cNvSpPr txBox="1"/>
          <p:nvPr/>
        </p:nvSpPr>
        <p:spPr>
          <a:xfrm>
            <a:off x="2804238" y="924680"/>
            <a:ext cx="3535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- RESULTADO E EXPRESSÃO -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086FDA8-61D5-322B-B5F2-1FE58FCDC22D}"/>
              </a:ext>
            </a:extLst>
          </p:cNvPr>
          <p:cNvGrpSpPr/>
          <p:nvPr/>
        </p:nvGrpSpPr>
        <p:grpSpPr>
          <a:xfrm>
            <a:off x="1220723" y="1764875"/>
            <a:ext cx="6702551" cy="3735276"/>
            <a:chOff x="1220723" y="1764875"/>
            <a:chExt cx="6702551" cy="3735276"/>
          </a:xfrm>
        </p:grpSpPr>
        <p:sp>
          <p:nvSpPr>
            <p:cNvPr id="7" name="Forma Livre 6">
              <a:extLst>
                <a:ext uri="{FF2B5EF4-FFF2-40B4-BE49-F238E27FC236}">
                  <a16:creationId xmlns:a16="http://schemas.microsoft.com/office/drawing/2014/main" id="{5B8CF03F-6EDE-7591-BB2A-985A21E5B4FA}"/>
                </a:ext>
              </a:extLst>
            </p:cNvPr>
            <p:cNvSpPr/>
            <p:nvPr/>
          </p:nvSpPr>
          <p:spPr>
            <a:xfrm>
              <a:off x="1220723" y="4379569"/>
              <a:ext cx="6702551" cy="1120582"/>
            </a:xfrm>
            <a:custGeom>
              <a:avLst/>
              <a:gdLst>
                <a:gd name="connsiteX0" fmla="*/ 0 w 6702551"/>
                <a:gd name="connsiteY0" fmla="*/ 112058 h 1120582"/>
                <a:gd name="connsiteX1" fmla="*/ 112058 w 6702551"/>
                <a:gd name="connsiteY1" fmla="*/ 0 h 1120582"/>
                <a:gd name="connsiteX2" fmla="*/ 6590493 w 6702551"/>
                <a:gd name="connsiteY2" fmla="*/ 0 h 1120582"/>
                <a:gd name="connsiteX3" fmla="*/ 6702551 w 6702551"/>
                <a:gd name="connsiteY3" fmla="*/ 112058 h 1120582"/>
                <a:gd name="connsiteX4" fmla="*/ 6702551 w 6702551"/>
                <a:gd name="connsiteY4" fmla="*/ 1008524 h 1120582"/>
                <a:gd name="connsiteX5" fmla="*/ 6590493 w 6702551"/>
                <a:gd name="connsiteY5" fmla="*/ 1120582 h 1120582"/>
                <a:gd name="connsiteX6" fmla="*/ 112058 w 6702551"/>
                <a:gd name="connsiteY6" fmla="*/ 1120582 h 1120582"/>
                <a:gd name="connsiteX7" fmla="*/ 0 w 6702551"/>
                <a:gd name="connsiteY7" fmla="*/ 1008524 h 1120582"/>
                <a:gd name="connsiteX8" fmla="*/ 0 w 6702551"/>
                <a:gd name="connsiteY8" fmla="*/ 112058 h 112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2551" h="1120582">
                  <a:moveTo>
                    <a:pt x="0" y="112058"/>
                  </a:moveTo>
                  <a:cubicBezTo>
                    <a:pt x="0" y="50170"/>
                    <a:pt x="50170" y="0"/>
                    <a:pt x="112058" y="0"/>
                  </a:cubicBezTo>
                  <a:lnTo>
                    <a:pt x="6590493" y="0"/>
                  </a:lnTo>
                  <a:cubicBezTo>
                    <a:pt x="6652381" y="0"/>
                    <a:pt x="6702551" y="50170"/>
                    <a:pt x="6702551" y="112058"/>
                  </a:cubicBezTo>
                  <a:lnTo>
                    <a:pt x="6702551" y="1008524"/>
                  </a:lnTo>
                  <a:cubicBezTo>
                    <a:pt x="6702551" y="1070412"/>
                    <a:pt x="6652381" y="1120582"/>
                    <a:pt x="6590493" y="1120582"/>
                  </a:cubicBezTo>
                  <a:lnTo>
                    <a:pt x="112058" y="1120582"/>
                  </a:lnTo>
                  <a:cubicBezTo>
                    <a:pt x="50170" y="1120582"/>
                    <a:pt x="0" y="1070412"/>
                    <a:pt x="0" y="1008524"/>
                  </a:cubicBezTo>
                  <a:lnTo>
                    <a:pt x="0" y="112058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4798466" bIns="10668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500" b="1" kern="1200" dirty="0"/>
                <a:t>APERFEIÇOAMENTO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500" b="1" kern="1200" dirty="0"/>
                <a:t>E APLICAÇÃO</a:t>
              </a:r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11B6F851-0963-833B-64DC-B53D247BD592}"/>
                </a:ext>
              </a:extLst>
            </p:cNvPr>
            <p:cNvSpPr/>
            <p:nvPr/>
          </p:nvSpPr>
          <p:spPr>
            <a:xfrm>
              <a:off x="1220723" y="3072222"/>
              <a:ext cx="6702551" cy="1120582"/>
            </a:xfrm>
            <a:custGeom>
              <a:avLst/>
              <a:gdLst>
                <a:gd name="connsiteX0" fmla="*/ 0 w 6702551"/>
                <a:gd name="connsiteY0" fmla="*/ 112058 h 1120582"/>
                <a:gd name="connsiteX1" fmla="*/ 112058 w 6702551"/>
                <a:gd name="connsiteY1" fmla="*/ 0 h 1120582"/>
                <a:gd name="connsiteX2" fmla="*/ 6590493 w 6702551"/>
                <a:gd name="connsiteY2" fmla="*/ 0 h 1120582"/>
                <a:gd name="connsiteX3" fmla="*/ 6702551 w 6702551"/>
                <a:gd name="connsiteY3" fmla="*/ 112058 h 1120582"/>
                <a:gd name="connsiteX4" fmla="*/ 6702551 w 6702551"/>
                <a:gd name="connsiteY4" fmla="*/ 1008524 h 1120582"/>
                <a:gd name="connsiteX5" fmla="*/ 6590493 w 6702551"/>
                <a:gd name="connsiteY5" fmla="*/ 1120582 h 1120582"/>
                <a:gd name="connsiteX6" fmla="*/ 112058 w 6702551"/>
                <a:gd name="connsiteY6" fmla="*/ 1120582 h 1120582"/>
                <a:gd name="connsiteX7" fmla="*/ 0 w 6702551"/>
                <a:gd name="connsiteY7" fmla="*/ 1008524 h 1120582"/>
                <a:gd name="connsiteX8" fmla="*/ 0 w 6702551"/>
                <a:gd name="connsiteY8" fmla="*/ 112058 h 112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2551" h="1120582">
                  <a:moveTo>
                    <a:pt x="0" y="112058"/>
                  </a:moveTo>
                  <a:cubicBezTo>
                    <a:pt x="0" y="50170"/>
                    <a:pt x="50170" y="0"/>
                    <a:pt x="112058" y="0"/>
                  </a:cubicBezTo>
                  <a:lnTo>
                    <a:pt x="6590493" y="0"/>
                  </a:lnTo>
                  <a:cubicBezTo>
                    <a:pt x="6652381" y="0"/>
                    <a:pt x="6702551" y="50170"/>
                    <a:pt x="6702551" y="112058"/>
                  </a:cubicBezTo>
                  <a:lnTo>
                    <a:pt x="6702551" y="1008524"/>
                  </a:lnTo>
                  <a:cubicBezTo>
                    <a:pt x="6702551" y="1070412"/>
                    <a:pt x="6652381" y="1120582"/>
                    <a:pt x="6590493" y="1120582"/>
                  </a:cubicBezTo>
                  <a:lnTo>
                    <a:pt x="112058" y="1120582"/>
                  </a:lnTo>
                  <a:cubicBezTo>
                    <a:pt x="50170" y="1120582"/>
                    <a:pt x="0" y="1070412"/>
                    <a:pt x="0" y="1008524"/>
                  </a:cubicBezTo>
                  <a:lnTo>
                    <a:pt x="0" y="112058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4798466" bIns="10668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500" b="1" kern="1200" dirty="0"/>
                <a:t>APROFUNDAMENTO</a:t>
              </a:r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AAF7645F-F4BA-F7B0-3FB3-556A0CC77E13}"/>
                </a:ext>
              </a:extLst>
            </p:cNvPr>
            <p:cNvSpPr/>
            <p:nvPr/>
          </p:nvSpPr>
          <p:spPr>
            <a:xfrm>
              <a:off x="1220723" y="1764875"/>
              <a:ext cx="6702551" cy="1120582"/>
            </a:xfrm>
            <a:custGeom>
              <a:avLst/>
              <a:gdLst>
                <a:gd name="connsiteX0" fmla="*/ 0 w 6702551"/>
                <a:gd name="connsiteY0" fmla="*/ 112058 h 1120582"/>
                <a:gd name="connsiteX1" fmla="*/ 112058 w 6702551"/>
                <a:gd name="connsiteY1" fmla="*/ 0 h 1120582"/>
                <a:gd name="connsiteX2" fmla="*/ 6590493 w 6702551"/>
                <a:gd name="connsiteY2" fmla="*/ 0 h 1120582"/>
                <a:gd name="connsiteX3" fmla="*/ 6702551 w 6702551"/>
                <a:gd name="connsiteY3" fmla="*/ 112058 h 1120582"/>
                <a:gd name="connsiteX4" fmla="*/ 6702551 w 6702551"/>
                <a:gd name="connsiteY4" fmla="*/ 1008524 h 1120582"/>
                <a:gd name="connsiteX5" fmla="*/ 6590493 w 6702551"/>
                <a:gd name="connsiteY5" fmla="*/ 1120582 h 1120582"/>
                <a:gd name="connsiteX6" fmla="*/ 112058 w 6702551"/>
                <a:gd name="connsiteY6" fmla="*/ 1120582 h 1120582"/>
                <a:gd name="connsiteX7" fmla="*/ 0 w 6702551"/>
                <a:gd name="connsiteY7" fmla="*/ 1008524 h 1120582"/>
                <a:gd name="connsiteX8" fmla="*/ 0 w 6702551"/>
                <a:gd name="connsiteY8" fmla="*/ 112058 h 112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2551" h="1120582">
                  <a:moveTo>
                    <a:pt x="0" y="112058"/>
                  </a:moveTo>
                  <a:cubicBezTo>
                    <a:pt x="0" y="50170"/>
                    <a:pt x="50170" y="0"/>
                    <a:pt x="112058" y="0"/>
                  </a:cubicBezTo>
                  <a:lnTo>
                    <a:pt x="6590493" y="0"/>
                  </a:lnTo>
                  <a:cubicBezTo>
                    <a:pt x="6652381" y="0"/>
                    <a:pt x="6702551" y="50170"/>
                    <a:pt x="6702551" y="112058"/>
                  </a:cubicBezTo>
                  <a:lnTo>
                    <a:pt x="6702551" y="1008524"/>
                  </a:lnTo>
                  <a:cubicBezTo>
                    <a:pt x="6702551" y="1070412"/>
                    <a:pt x="6652381" y="1120582"/>
                    <a:pt x="6590493" y="1120582"/>
                  </a:cubicBezTo>
                  <a:lnTo>
                    <a:pt x="112058" y="1120582"/>
                  </a:lnTo>
                  <a:cubicBezTo>
                    <a:pt x="50170" y="1120582"/>
                    <a:pt x="0" y="1070412"/>
                    <a:pt x="0" y="1008524"/>
                  </a:cubicBezTo>
                  <a:lnTo>
                    <a:pt x="0" y="112058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4798466" bIns="10668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500" b="1" kern="1200" dirty="0"/>
                <a:t>DISCERNIMENTO</a:t>
              </a:r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F8CBFD9F-F664-9A64-8D6A-BEC1FD487A77}"/>
                </a:ext>
              </a:extLst>
            </p:cNvPr>
            <p:cNvSpPr/>
            <p:nvPr/>
          </p:nvSpPr>
          <p:spPr>
            <a:xfrm>
              <a:off x="4476573" y="1858257"/>
              <a:ext cx="1400728" cy="933819"/>
            </a:xfrm>
            <a:custGeom>
              <a:avLst/>
              <a:gdLst>
                <a:gd name="connsiteX0" fmla="*/ 0 w 1400728"/>
                <a:gd name="connsiteY0" fmla="*/ 93382 h 933819"/>
                <a:gd name="connsiteX1" fmla="*/ 93382 w 1400728"/>
                <a:gd name="connsiteY1" fmla="*/ 0 h 933819"/>
                <a:gd name="connsiteX2" fmla="*/ 1307346 w 1400728"/>
                <a:gd name="connsiteY2" fmla="*/ 0 h 933819"/>
                <a:gd name="connsiteX3" fmla="*/ 1400728 w 1400728"/>
                <a:gd name="connsiteY3" fmla="*/ 93382 h 933819"/>
                <a:gd name="connsiteX4" fmla="*/ 1400728 w 1400728"/>
                <a:gd name="connsiteY4" fmla="*/ 840437 h 933819"/>
                <a:gd name="connsiteX5" fmla="*/ 1307346 w 1400728"/>
                <a:gd name="connsiteY5" fmla="*/ 933819 h 933819"/>
                <a:gd name="connsiteX6" fmla="*/ 93382 w 1400728"/>
                <a:gd name="connsiteY6" fmla="*/ 933819 h 933819"/>
                <a:gd name="connsiteX7" fmla="*/ 0 w 1400728"/>
                <a:gd name="connsiteY7" fmla="*/ 840437 h 933819"/>
                <a:gd name="connsiteX8" fmla="*/ 0 w 1400728"/>
                <a:gd name="connsiteY8" fmla="*/ 93382 h 93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728" h="933819">
                  <a:moveTo>
                    <a:pt x="0" y="93382"/>
                  </a:moveTo>
                  <a:cubicBezTo>
                    <a:pt x="0" y="41809"/>
                    <a:pt x="41809" y="0"/>
                    <a:pt x="93382" y="0"/>
                  </a:cubicBezTo>
                  <a:lnTo>
                    <a:pt x="1307346" y="0"/>
                  </a:lnTo>
                  <a:cubicBezTo>
                    <a:pt x="1358919" y="0"/>
                    <a:pt x="1400728" y="41809"/>
                    <a:pt x="1400728" y="93382"/>
                  </a:cubicBezTo>
                  <a:lnTo>
                    <a:pt x="1400728" y="840437"/>
                  </a:lnTo>
                  <a:cubicBezTo>
                    <a:pt x="1400728" y="892010"/>
                    <a:pt x="1358919" y="933819"/>
                    <a:pt x="1307346" y="933819"/>
                  </a:cubicBezTo>
                  <a:lnTo>
                    <a:pt x="93382" y="933819"/>
                  </a:lnTo>
                  <a:cubicBezTo>
                    <a:pt x="41809" y="933819"/>
                    <a:pt x="0" y="892010"/>
                    <a:pt x="0" y="840437"/>
                  </a:cubicBezTo>
                  <a:lnTo>
                    <a:pt x="0" y="933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261" tIns="69261" rIns="69261" bIns="6926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100" b="1" kern="1200" dirty="0"/>
                <a:t>CONSELHO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100" b="1" kern="1200" dirty="0"/>
                <a:t>PASTORAL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100" b="1" kern="1200" dirty="0"/>
                <a:t>DIOCESANO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100" kern="1200" dirty="0"/>
                <a:t>(MARÇO E MAIO)</a:t>
              </a:r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B29C1044-B52A-356E-0526-E5D1AB784337}"/>
                </a:ext>
              </a:extLst>
            </p:cNvPr>
            <p:cNvSpPr/>
            <p:nvPr/>
          </p:nvSpPr>
          <p:spPr>
            <a:xfrm>
              <a:off x="3933044" y="2792076"/>
              <a:ext cx="1243892" cy="3735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43892" y="0"/>
                  </a:moveTo>
                  <a:lnTo>
                    <a:pt x="1243892" y="186763"/>
                  </a:lnTo>
                  <a:lnTo>
                    <a:pt x="0" y="186763"/>
                  </a:lnTo>
                  <a:lnTo>
                    <a:pt x="0" y="37352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E7FD18EB-D395-F6E7-5AD7-00E732A0962D}"/>
                </a:ext>
              </a:extLst>
            </p:cNvPr>
            <p:cNvSpPr/>
            <p:nvPr/>
          </p:nvSpPr>
          <p:spPr>
            <a:xfrm>
              <a:off x="3232680" y="3165604"/>
              <a:ext cx="1400728" cy="933819"/>
            </a:xfrm>
            <a:custGeom>
              <a:avLst/>
              <a:gdLst>
                <a:gd name="connsiteX0" fmla="*/ 0 w 1400728"/>
                <a:gd name="connsiteY0" fmla="*/ 93382 h 933819"/>
                <a:gd name="connsiteX1" fmla="*/ 93382 w 1400728"/>
                <a:gd name="connsiteY1" fmla="*/ 0 h 933819"/>
                <a:gd name="connsiteX2" fmla="*/ 1307346 w 1400728"/>
                <a:gd name="connsiteY2" fmla="*/ 0 h 933819"/>
                <a:gd name="connsiteX3" fmla="*/ 1400728 w 1400728"/>
                <a:gd name="connsiteY3" fmla="*/ 93382 h 933819"/>
                <a:gd name="connsiteX4" fmla="*/ 1400728 w 1400728"/>
                <a:gd name="connsiteY4" fmla="*/ 840437 h 933819"/>
                <a:gd name="connsiteX5" fmla="*/ 1307346 w 1400728"/>
                <a:gd name="connsiteY5" fmla="*/ 933819 h 933819"/>
                <a:gd name="connsiteX6" fmla="*/ 93382 w 1400728"/>
                <a:gd name="connsiteY6" fmla="*/ 933819 h 933819"/>
                <a:gd name="connsiteX7" fmla="*/ 0 w 1400728"/>
                <a:gd name="connsiteY7" fmla="*/ 840437 h 933819"/>
                <a:gd name="connsiteX8" fmla="*/ 0 w 1400728"/>
                <a:gd name="connsiteY8" fmla="*/ 93382 h 93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728" h="933819">
                  <a:moveTo>
                    <a:pt x="0" y="93382"/>
                  </a:moveTo>
                  <a:cubicBezTo>
                    <a:pt x="0" y="41809"/>
                    <a:pt x="41809" y="0"/>
                    <a:pt x="93382" y="0"/>
                  </a:cubicBezTo>
                  <a:lnTo>
                    <a:pt x="1307346" y="0"/>
                  </a:lnTo>
                  <a:cubicBezTo>
                    <a:pt x="1358919" y="0"/>
                    <a:pt x="1400728" y="41809"/>
                    <a:pt x="1400728" y="93382"/>
                  </a:cubicBezTo>
                  <a:lnTo>
                    <a:pt x="1400728" y="840437"/>
                  </a:lnTo>
                  <a:cubicBezTo>
                    <a:pt x="1400728" y="892010"/>
                    <a:pt x="1358919" y="933819"/>
                    <a:pt x="1307346" y="933819"/>
                  </a:cubicBezTo>
                  <a:lnTo>
                    <a:pt x="93382" y="933819"/>
                  </a:lnTo>
                  <a:cubicBezTo>
                    <a:pt x="41809" y="933819"/>
                    <a:pt x="0" y="892010"/>
                    <a:pt x="0" y="840437"/>
                  </a:cubicBezTo>
                  <a:lnTo>
                    <a:pt x="0" y="933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261" tIns="69261" rIns="69261" bIns="6926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100" b="1" kern="1200" dirty="0"/>
                <a:t>COMISSÃO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100" b="1" kern="1200" dirty="0"/>
                <a:t>PERMANENTE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100" b="1" kern="1200" dirty="0"/>
                <a:t>DO CPDA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100" kern="1200" dirty="0"/>
                <a:t>(JUNHO E JULHO)</a:t>
              </a:r>
            </a:p>
          </p:txBody>
        </p:sp>
        <p:sp>
          <p:nvSpPr>
            <p:cNvPr id="14" name="Forma Livre 13">
              <a:extLst>
                <a:ext uri="{FF2B5EF4-FFF2-40B4-BE49-F238E27FC236}">
                  <a16:creationId xmlns:a16="http://schemas.microsoft.com/office/drawing/2014/main" id="{DBD74BAD-82E0-AB83-182A-E6852FD79195}"/>
                </a:ext>
              </a:extLst>
            </p:cNvPr>
            <p:cNvSpPr/>
            <p:nvPr/>
          </p:nvSpPr>
          <p:spPr>
            <a:xfrm>
              <a:off x="3933044" y="4099423"/>
              <a:ext cx="1247853" cy="3643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2197"/>
                  </a:lnTo>
                  <a:lnTo>
                    <a:pt x="1247853" y="182197"/>
                  </a:lnTo>
                  <a:lnTo>
                    <a:pt x="1247853" y="36439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A8EE359D-FB10-C8D6-EDEA-94707DE44897}"/>
                </a:ext>
              </a:extLst>
            </p:cNvPr>
            <p:cNvSpPr/>
            <p:nvPr/>
          </p:nvSpPr>
          <p:spPr>
            <a:xfrm>
              <a:off x="4480533" y="4463818"/>
              <a:ext cx="1400728" cy="933819"/>
            </a:xfrm>
            <a:custGeom>
              <a:avLst/>
              <a:gdLst>
                <a:gd name="connsiteX0" fmla="*/ 0 w 1400728"/>
                <a:gd name="connsiteY0" fmla="*/ 93382 h 933819"/>
                <a:gd name="connsiteX1" fmla="*/ 93382 w 1400728"/>
                <a:gd name="connsiteY1" fmla="*/ 0 h 933819"/>
                <a:gd name="connsiteX2" fmla="*/ 1307346 w 1400728"/>
                <a:gd name="connsiteY2" fmla="*/ 0 h 933819"/>
                <a:gd name="connsiteX3" fmla="*/ 1400728 w 1400728"/>
                <a:gd name="connsiteY3" fmla="*/ 93382 h 933819"/>
                <a:gd name="connsiteX4" fmla="*/ 1400728 w 1400728"/>
                <a:gd name="connsiteY4" fmla="*/ 840437 h 933819"/>
                <a:gd name="connsiteX5" fmla="*/ 1307346 w 1400728"/>
                <a:gd name="connsiteY5" fmla="*/ 933819 h 933819"/>
                <a:gd name="connsiteX6" fmla="*/ 93382 w 1400728"/>
                <a:gd name="connsiteY6" fmla="*/ 933819 h 933819"/>
                <a:gd name="connsiteX7" fmla="*/ 0 w 1400728"/>
                <a:gd name="connsiteY7" fmla="*/ 840437 h 933819"/>
                <a:gd name="connsiteX8" fmla="*/ 0 w 1400728"/>
                <a:gd name="connsiteY8" fmla="*/ 93382 h 93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728" h="933819">
                  <a:moveTo>
                    <a:pt x="0" y="93382"/>
                  </a:moveTo>
                  <a:cubicBezTo>
                    <a:pt x="0" y="41809"/>
                    <a:pt x="41809" y="0"/>
                    <a:pt x="93382" y="0"/>
                  </a:cubicBezTo>
                  <a:lnTo>
                    <a:pt x="1307346" y="0"/>
                  </a:lnTo>
                  <a:cubicBezTo>
                    <a:pt x="1358919" y="0"/>
                    <a:pt x="1400728" y="41809"/>
                    <a:pt x="1400728" y="93382"/>
                  </a:cubicBezTo>
                  <a:lnTo>
                    <a:pt x="1400728" y="840437"/>
                  </a:lnTo>
                  <a:cubicBezTo>
                    <a:pt x="1400728" y="892010"/>
                    <a:pt x="1358919" y="933819"/>
                    <a:pt x="1307346" y="933819"/>
                  </a:cubicBezTo>
                  <a:lnTo>
                    <a:pt x="93382" y="933819"/>
                  </a:lnTo>
                  <a:cubicBezTo>
                    <a:pt x="41809" y="933819"/>
                    <a:pt x="0" y="892010"/>
                    <a:pt x="0" y="840437"/>
                  </a:cubicBezTo>
                  <a:lnTo>
                    <a:pt x="0" y="933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261" tIns="69261" rIns="69261" bIns="6926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PT" sz="1100" kern="1200"/>
            </a:p>
          </p:txBody>
        </p:sp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D819E1C0-A3D5-ED8F-791D-1E0D07CBE34E}"/>
                </a:ext>
              </a:extLst>
            </p:cNvPr>
            <p:cNvSpPr/>
            <p:nvPr/>
          </p:nvSpPr>
          <p:spPr>
            <a:xfrm>
              <a:off x="5176937" y="2792076"/>
              <a:ext cx="1243892" cy="3735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6763"/>
                  </a:lnTo>
                  <a:lnTo>
                    <a:pt x="1243892" y="186763"/>
                  </a:lnTo>
                  <a:lnTo>
                    <a:pt x="1243892" y="37352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8" name="Forma Livre 17">
              <a:extLst>
                <a:ext uri="{FF2B5EF4-FFF2-40B4-BE49-F238E27FC236}">
                  <a16:creationId xmlns:a16="http://schemas.microsoft.com/office/drawing/2014/main" id="{ED2D395E-64D1-9B0A-05D3-6865D25A959C}"/>
                </a:ext>
              </a:extLst>
            </p:cNvPr>
            <p:cNvSpPr/>
            <p:nvPr/>
          </p:nvSpPr>
          <p:spPr>
            <a:xfrm>
              <a:off x="5720465" y="3165604"/>
              <a:ext cx="1400728" cy="933819"/>
            </a:xfrm>
            <a:custGeom>
              <a:avLst/>
              <a:gdLst>
                <a:gd name="connsiteX0" fmla="*/ 0 w 1400728"/>
                <a:gd name="connsiteY0" fmla="*/ 93382 h 933819"/>
                <a:gd name="connsiteX1" fmla="*/ 93382 w 1400728"/>
                <a:gd name="connsiteY1" fmla="*/ 0 h 933819"/>
                <a:gd name="connsiteX2" fmla="*/ 1307346 w 1400728"/>
                <a:gd name="connsiteY2" fmla="*/ 0 h 933819"/>
                <a:gd name="connsiteX3" fmla="*/ 1400728 w 1400728"/>
                <a:gd name="connsiteY3" fmla="*/ 93382 h 933819"/>
                <a:gd name="connsiteX4" fmla="*/ 1400728 w 1400728"/>
                <a:gd name="connsiteY4" fmla="*/ 840437 h 933819"/>
                <a:gd name="connsiteX5" fmla="*/ 1307346 w 1400728"/>
                <a:gd name="connsiteY5" fmla="*/ 933819 h 933819"/>
                <a:gd name="connsiteX6" fmla="*/ 93382 w 1400728"/>
                <a:gd name="connsiteY6" fmla="*/ 933819 h 933819"/>
                <a:gd name="connsiteX7" fmla="*/ 0 w 1400728"/>
                <a:gd name="connsiteY7" fmla="*/ 840437 h 933819"/>
                <a:gd name="connsiteX8" fmla="*/ 0 w 1400728"/>
                <a:gd name="connsiteY8" fmla="*/ 93382 h 93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728" h="933819">
                  <a:moveTo>
                    <a:pt x="0" y="93382"/>
                  </a:moveTo>
                  <a:cubicBezTo>
                    <a:pt x="0" y="41809"/>
                    <a:pt x="41809" y="0"/>
                    <a:pt x="93382" y="0"/>
                  </a:cubicBezTo>
                  <a:lnTo>
                    <a:pt x="1307346" y="0"/>
                  </a:lnTo>
                  <a:cubicBezTo>
                    <a:pt x="1358919" y="0"/>
                    <a:pt x="1400728" y="41809"/>
                    <a:pt x="1400728" y="93382"/>
                  </a:cubicBezTo>
                  <a:lnTo>
                    <a:pt x="1400728" y="840437"/>
                  </a:lnTo>
                  <a:cubicBezTo>
                    <a:pt x="1400728" y="892010"/>
                    <a:pt x="1358919" y="933819"/>
                    <a:pt x="1307346" y="933819"/>
                  </a:cubicBezTo>
                  <a:lnTo>
                    <a:pt x="93382" y="933819"/>
                  </a:lnTo>
                  <a:cubicBezTo>
                    <a:pt x="41809" y="933819"/>
                    <a:pt x="0" y="892010"/>
                    <a:pt x="0" y="840437"/>
                  </a:cubicBezTo>
                  <a:lnTo>
                    <a:pt x="0" y="933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261" tIns="69261" rIns="69261" bIns="6926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100" b="1" kern="1200" dirty="0"/>
                <a:t>CONSELHO 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100" b="1" kern="1200" dirty="0"/>
                <a:t>EPISCOPAL</a:t>
              </a:r>
            </a:p>
          </p:txBody>
        </p:sp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5D9A1F2F-8F2C-D152-E186-C1CB663B95B5}"/>
                </a:ext>
              </a:extLst>
            </p:cNvPr>
            <p:cNvSpPr/>
            <p:nvPr/>
          </p:nvSpPr>
          <p:spPr>
            <a:xfrm>
              <a:off x="5191620" y="4099423"/>
              <a:ext cx="1229209" cy="3636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29209" y="0"/>
                  </a:moveTo>
                  <a:lnTo>
                    <a:pt x="1229209" y="181800"/>
                  </a:lnTo>
                  <a:lnTo>
                    <a:pt x="0" y="181800"/>
                  </a:lnTo>
                  <a:lnTo>
                    <a:pt x="0" y="36360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1" name="Forma Livre 20">
              <a:extLst>
                <a:ext uri="{FF2B5EF4-FFF2-40B4-BE49-F238E27FC236}">
                  <a16:creationId xmlns:a16="http://schemas.microsoft.com/office/drawing/2014/main" id="{A009F43A-B253-D9C3-EC20-D658CCE43122}"/>
                </a:ext>
              </a:extLst>
            </p:cNvPr>
            <p:cNvSpPr/>
            <p:nvPr/>
          </p:nvSpPr>
          <p:spPr>
            <a:xfrm>
              <a:off x="3824418" y="4463024"/>
              <a:ext cx="2734404" cy="933819"/>
            </a:xfrm>
            <a:custGeom>
              <a:avLst/>
              <a:gdLst>
                <a:gd name="connsiteX0" fmla="*/ 0 w 2734404"/>
                <a:gd name="connsiteY0" fmla="*/ 93382 h 933819"/>
                <a:gd name="connsiteX1" fmla="*/ 93382 w 2734404"/>
                <a:gd name="connsiteY1" fmla="*/ 0 h 933819"/>
                <a:gd name="connsiteX2" fmla="*/ 2641022 w 2734404"/>
                <a:gd name="connsiteY2" fmla="*/ 0 h 933819"/>
                <a:gd name="connsiteX3" fmla="*/ 2734404 w 2734404"/>
                <a:gd name="connsiteY3" fmla="*/ 93382 h 933819"/>
                <a:gd name="connsiteX4" fmla="*/ 2734404 w 2734404"/>
                <a:gd name="connsiteY4" fmla="*/ 840437 h 933819"/>
                <a:gd name="connsiteX5" fmla="*/ 2641022 w 2734404"/>
                <a:gd name="connsiteY5" fmla="*/ 933819 h 933819"/>
                <a:gd name="connsiteX6" fmla="*/ 93382 w 2734404"/>
                <a:gd name="connsiteY6" fmla="*/ 933819 h 933819"/>
                <a:gd name="connsiteX7" fmla="*/ 0 w 2734404"/>
                <a:gd name="connsiteY7" fmla="*/ 840437 h 933819"/>
                <a:gd name="connsiteX8" fmla="*/ 0 w 2734404"/>
                <a:gd name="connsiteY8" fmla="*/ 93382 h 93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4404" h="933819">
                  <a:moveTo>
                    <a:pt x="0" y="93382"/>
                  </a:moveTo>
                  <a:cubicBezTo>
                    <a:pt x="0" y="41809"/>
                    <a:pt x="41809" y="0"/>
                    <a:pt x="93382" y="0"/>
                  </a:cubicBezTo>
                  <a:lnTo>
                    <a:pt x="2641022" y="0"/>
                  </a:lnTo>
                  <a:cubicBezTo>
                    <a:pt x="2692595" y="0"/>
                    <a:pt x="2734404" y="41809"/>
                    <a:pt x="2734404" y="93382"/>
                  </a:cubicBezTo>
                  <a:lnTo>
                    <a:pt x="2734404" y="840437"/>
                  </a:lnTo>
                  <a:cubicBezTo>
                    <a:pt x="2734404" y="892010"/>
                    <a:pt x="2692595" y="933819"/>
                    <a:pt x="2641022" y="933819"/>
                  </a:cubicBezTo>
                  <a:lnTo>
                    <a:pt x="93382" y="933819"/>
                  </a:lnTo>
                  <a:cubicBezTo>
                    <a:pt x="41809" y="933819"/>
                    <a:pt x="0" y="892010"/>
                    <a:pt x="0" y="840437"/>
                  </a:cubicBezTo>
                  <a:lnTo>
                    <a:pt x="0" y="933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261" tIns="69261" rIns="69261" bIns="6926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100" b="1" kern="1200" dirty="0"/>
                <a:t>ORGANISMOS DIOCESANOS</a:t>
              </a:r>
            </a:p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100" kern="1200" dirty="0"/>
                <a:t>(SECRETARIADOS, SETORES, COMISSÕES, ETC...)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153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4A032-3450-9D28-2219-1C42CE766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40C1A9-0854-CB48-FFBE-216BE5AF3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5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0A63A9-F77A-3027-61ED-3DEC9FBEB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92983C3-6871-614B-50FE-BCAAFB956BD1}"/>
              </a:ext>
            </a:extLst>
          </p:cNvPr>
          <p:cNvSpPr txBox="1"/>
          <p:nvPr/>
        </p:nvSpPr>
        <p:spPr>
          <a:xfrm>
            <a:off x="3193380" y="940632"/>
            <a:ext cx="2848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- PROCURA ACOLHER -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DF662E4-E46A-3442-2851-0B5FACB40E04}"/>
              </a:ext>
            </a:extLst>
          </p:cNvPr>
          <p:cNvSpPr/>
          <p:nvPr/>
        </p:nvSpPr>
        <p:spPr>
          <a:xfrm>
            <a:off x="3122676" y="1979676"/>
            <a:ext cx="2898648" cy="28986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6A00A9-B895-E332-C1D6-7A00CE316DEA}"/>
              </a:ext>
            </a:extLst>
          </p:cNvPr>
          <p:cNvSpPr/>
          <p:nvPr/>
        </p:nvSpPr>
        <p:spPr>
          <a:xfrm>
            <a:off x="3531490" y="2388490"/>
            <a:ext cx="2081019" cy="20810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C05C47-3B51-AA68-EFF5-3A7426C08F80}"/>
              </a:ext>
            </a:extLst>
          </p:cNvPr>
          <p:cNvSpPr/>
          <p:nvPr/>
        </p:nvSpPr>
        <p:spPr>
          <a:xfrm>
            <a:off x="4010884" y="2856453"/>
            <a:ext cx="1122231" cy="11450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31" name="Conexão em Ângulos Retos 30">
            <a:extLst>
              <a:ext uri="{FF2B5EF4-FFF2-40B4-BE49-F238E27FC236}">
                <a16:creationId xmlns:a16="http://schemas.microsoft.com/office/drawing/2014/main" id="{AA7ED6FB-DC02-6862-C1E2-2D893A8D9213}"/>
              </a:ext>
            </a:extLst>
          </p:cNvPr>
          <p:cNvCxnSpPr>
            <a:cxnSpLocks/>
          </p:cNvCxnSpPr>
          <p:nvPr/>
        </p:nvCxnSpPr>
        <p:spPr>
          <a:xfrm rot="10800000">
            <a:off x="2235521" y="2697481"/>
            <a:ext cx="1053287" cy="7315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157BD96-E402-758F-5125-CBE4A18DA089}"/>
              </a:ext>
            </a:extLst>
          </p:cNvPr>
          <p:cNvSpPr txBox="1"/>
          <p:nvPr/>
        </p:nvSpPr>
        <p:spPr>
          <a:xfrm>
            <a:off x="713377" y="1701844"/>
            <a:ext cx="2230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DISCERNIMENTO </a:t>
            </a:r>
            <a:br>
              <a:rPr lang="pt-PT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E SENTIR GERAL </a:t>
            </a:r>
            <a:br>
              <a:rPr lang="pt-PT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(REPRESENTATIVO) </a:t>
            </a:r>
            <a:br>
              <a:rPr lang="pt-PT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DA DIOCESE</a:t>
            </a:r>
          </a:p>
        </p:txBody>
      </p:sp>
      <p:cxnSp>
        <p:nvCxnSpPr>
          <p:cNvPr id="36" name="Conexão em Ângulos Retos 35">
            <a:extLst>
              <a:ext uri="{FF2B5EF4-FFF2-40B4-BE49-F238E27FC236}">
                <a16:creationId xmlns:a16="http://schemas.microsoft.com/office/drawing/2014/main" id="{3D7631A1-86CB-04D7-B2AB-946BAB24F897}"/>
              </a:ext>
            </a:extLst>
          </p:cNvPr>
          <p:cNvCxnSpPr>
            <a:cxnSpLocks/>
          </p:cNvCxnSpPr>
          <p:nvPr/>
        </p:nvCxnSpPr>
        <p:spPr>
          <a:xfrm flipV="1">
            <a:off x="4617841" y="2148809"/>
            <a:ext cx="1678148" cy="54867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B2781A4-4231-A417-CA5A-CC7B0B078BDF}"/>
              </a:ext>
            </a:extLst>
          </p:cNvPr>
          <p:cNvSpPr txBox="1"/>
          <p:nvPr/>
        </p:nvSpPr>
        <p:spPr>
          <a:xfrm>
            <a:off x="6295989" y="1738389"/>
            <a:ext cx="2401619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SENSIBILIDADES</a:t>
            </a:r>
          </a:p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VÁRIOS</a:t>
            </a:r>
          </a:p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ORGANISMOS:</a:t>
            </a:r>
          </a:p>
          <a:p>
            <a:endParaRPr lang="pt-PT" sz="105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sz="1050" b="1" dirty="0">
                <a:solidFill>
                  <a:schemeClr val="accent1">
                    <a:lumMod val="50000"/>
                  </a:schemeClr>
                </a:solidFill>
              </a:rPr>
              <a:t>Conselho Pastoral </a:t>
            </a:r>
            <a:br>
              <a:rPr lang="pt-PT" sz="105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PT" sz="1050" b="1" dirty="0">
                <a:solidFill>
                  <a:schemeClr val="accent1">
                    <a:lumMod val="50000"/>
                  </a:schemeClr>
                </a:solidFill>
              </a:rPr>
              <a:t>	da Diocese do Algarve; </a:t>
            </a:r>
          </a:p>
          <a:p>
            <a:r>
              <a:rPr lang="pt-PT" sz="1050" b="1" dirty="0">
                <a:solidFill>
                  <a:schemeClr val="accent1">
                    <a:lumMod val="50000"/>
                  </a:schemeClr>
                </a:solidFill>
              </a:rPr>
              <a:t>Conselho Presbiteral </a:t>
            </a:r>
          </a:p>
          <a:p>
            <a:r>
              <a:rPr lang="pt-PT" sz="1050" b="1" dirty="0">
                <a:solidFill>
                  <a:schemeClr val="accent1">
                    <a:lumMod val="50000"/>
                  </a:schemeClr>
                </a:solidFill>
              </a:rPr>
              <a:t>	da Diocese do Algarve; </a:t>
            </a:r>
          </a:p>
          <a:p>
            <a:r>
              <a:rPr lang="pt-PT" sz="1050" b="1" dirty="0">
                <a:solidFill>
                  <a:schemeClr val="accent1">
                    <a:lumMod val="50000"/>
                  </a:schemeClr>
                </a:solidFill>
              </a:rPr>
              <a:t>Conselho Episcopal </a:t>
            </a:r>
          </a:p>
          <a:p>
            <a:r>
              <a:rPr lang="pt-PT" sz="1050" b="1" dirty="0">
                <a:solidFill>
                  <a:schemeClr val="accent1">
                    <a:lumMod val="50000"/>
                  </a:schemeClr>
                </a:solidFill>
              </a:rPr>
              <a:t>	da Diocese do Algarve; </a:t>
            </a:r>
          </a:p>
          <a:p>
            <a:r>
              <a:rPr lang="pt-PT" sz="1050" b="1" dirty="0">
                <a:solidFill>
                  <a:schemeClr val="accent1">
                    <a:lumMod val="50000"/>
                  </a:schemeClr>
                </a:solidFill>
              </a:rPr>
              <a:t>Reuniões das Regiões Pastorais; </a:t>
            </a:r>
          </a:p>
          <a:p>
            <a:r>
              <a:rPr lang="pt-PT" sz="1050" b="1" dirty="0">
                <a:solidFill>
                  <a:schemeClr val="accent1">
                    <a:lumMod val="50000"/>
                  </a:schemeClr>
                </a:solidFill>
              </a:rPr>
              <a:t>Comissão Permanente do CPDA; </a:t>
            </a:r>
          </a:p>
          <a:p>
            <a:r>
              <a:rPr lang="pt-PT" sz="1050" b="1" dirty="0">
                <a:solidFill>
                  <a:schemeClr val="accent1">
                    <a:lumMod val="50000"/>
                  </a:schemeClr>
                </a:solidFill>
              </a:rPr>
              <a:t>Secretariados e Setores Diocesanos</a:t>
            </a:r>
          </a:p>
          <a:p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3" name="Conexão Reta Unidirecional 52">
            <a:extLst>
              <a:ext uri="{FF2B5EF4-FFF2-40B4-BE49-F238E27FC236}">
                <a16:creationId xmlns:a16="http://schemas.microsoft.com/office/drawing/2014/main" id="{DC838AD4-CF13-4CDD-DC60-7773D5CAFB4E}"/>
              </a:ext>
            </a:extLst>
          </p:cNvPr>
          <p:cNvCxnSpPr>
            <a:cxnSpLocks/>
          </p:cNvCxnSpPr>
          <p:nvPr/>
        </p:nvCxnSpPr>
        <p:spPr>
          <a:xfrm>
            <a:off x="4571996" y="3416388"/>
            <a:ext cx="9141" cy="16558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3035969-99BD-C25D-BB9D-E07B3A494693}"/>
              </a:ext>
            </a:extLst>
          </p:cNvPr>
          <p:cNvSpPr txBox="1"/>
          <p:nvPr/>
        </p:nvSpPr>
        <p:spPr>
          <a:xfrm>
            <a:off x="2773078" y="5124388"/>
            <a:ext cx="36161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CLARA EXPRESSÃO: </a:t>
            </a:r>
          </a:p>
          <a:p>
            <a:pPr lvl="1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</a:rPr>
              <a:t>Discernimento espiritual e pastoral; </a:t>
            </a:r>
          </a:p>
          <a:p>
            <a:pPr lvl="1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</a:rPr>
              <a:t>Comunhão e Sinodalidade; </a:t>
            </a:r>
          </a:p>
          <a:p>
            <a:pPr lvl="1"/>
            <a:r>
              <a:rPr lang="pt-PT" sz="1400" b="1" dirty="0">
                <a:solidFill>
                  <a:schemeClr val="accent1">
                    <a:lumMod val="50000"/>
                  </a:schemeClr>
                </a:solidFill>
              </a:rPr>
              <a:t>Diálogo, Escuta, Oração e Fé</a:t>
            </a:r>
          </a:p>
        </p:txBody>
      </p:sp>
    </p:spTree>
    <p:extLst>
      <p:ext uri="{BB962C8B-B14F-4D97-AF65-F5344CB8AC3E}">
        <p14:creationId xmlns:p14="http://schemas.microsoft.com/office/powerpoint/2010/main" val="223304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25" grpId="0" animBg="1"/>
      <p:bldP spid="26" grpId="0" animBg="1"/>
      <p:bldP spid="32" grpId="0"/>
      <p:bldP spid="45" grpId="0"/>
      <p:bldP spid="55" grpId="0"/>
    </p:bldLst>
  </p:timing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976</Words>
  <Application>Microsoft Macintosh PowerPoint</Application>
  <PresentationFormat>Apresentação no Ecrã (4:3)</PresentationFormat>
  <Paragraphs>180</Paragraphs>
  <Slides>27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2" baseType="lpstr">
      <vt:lpstr>Meiryo</vt:lpstr>
      <vt:lpstr>Aptos</vt:lpstr>
      <vt:lpstr>Aptos Display</vt:lpstr>
      <vt:lpstr>Arial</vt:lpstr>
      <vt:lpstr>Tema do Office</vt:lpstr>
      <vt:lpstr>Apresentação do PowerPoint</vt:lpstr>
      <vt:lpstr>APRESENTAÇÃO DO TRIÉNIO PASTORAL</vt:lpstr>
      <vt:lpstr>|  IMAGEM E LEMA  DO TRIÉNIO PASTORAL  |</vt:lpstr>
      <vt:lpstr>Apresentação do PowerPoint</vt:lpstr>
      <vt:lpstr>Apresentação do PowerPoint</vt:lpstr>
      <vt:lpstr>Apresentação do PowerPoint</vt:lpstr>
      <vt:lpstr>| PROGRAMA PASTORAL TRIENAL 2024- 2027 |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|  TRIÉNIO PASTORAL |</vt:lpstr>
      <vt:lpstr>TRIÉNIO PASTORAL</vt:lpstr>
      <vt:lpstr>TRIÉNIO PASTORAL</vt:lpstr>
      <vt:lpstr>|  PRIORIDADES  PASTORAIS  |</vt:lpstr>
      <vt:lpstr>DIMENSÃO EUCARÍSTICA:   Eucaristia e vivência dominical (fontal-central)    DIMENSÃO VOCACIONAL:   da Santidade à Doação  (derivante)   DIMENSÃO PERFORMATIVA:   configurar-se com Jesus Cristo (instrumental)</vt:lpstr>
      <vt:lpstr>APLICAM-SE PARTICULARMENTE EM 8 REALIDADES: </vt:lpstr>
      <vt:lpstr>DIMENSÃO EUCARÍSTICA</vt:lpstr>
      <vt:lpstr>DIMENSÃO VOCACIONAL</vt:lpstr>
      <vt:lpstr>DIMENSÃO PERFORMATIVA</vt:lpstr>
      <vt:lpstr>|  CAMINHO DE ADVENTO E QUARESMA  |</vt:lpstr>
      <vt:lpstr>CAMINHO  DE ADVENTO E QUARESMA</vt:lpstr>
      <vt:lpstr>2 REALIDADES / ACONTECIMENTOS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Camacho</dc:creator>
  <cp:lastModifiedBy>Samuel Camacho</cp:lastModifiedBy>
  <cp:revision>1</cp:revision>
  <dcterms:created xsi:type="dcterms:W3CDTF">2024-09-20T13:17:23Z</dcterms:created>
  <dcterms:modified xsi:type="dcterms:W3CDTF">2024-09-20T23:31:08Z</dcterms:modified>
</cp:coreProperties>
</file>